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.xml" ContentType="application/inkml+xml"/>
  <Override PartName="/ppt/ink/ink2.xml" ContentType="application/inkml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3.xml" ContentType="application/inkml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71" r:id="rId2"/>
    <p:sldId id="272" r:id="rId3"/>
    <p:sldId id="273" r:id="rId4"/>
    <p:sldId id="274" r:id="rId5"/>
    <p:sldId id="285" r:id="rId6"/>
    <p:sldId id="286" r:id="rId7"/>
    <p:sldId id="287" r:id="rId8"/>
    <p:sldId id="288" r:id="rId9"/>
    <p:sldId id="256" r:id="rId10"/>
    <p:sldId id="275" r:id="rId11"/>
    <p:sldId id="257" r:id="rId12"/>
    <p:sldId id="258" r:id="rId13"/>
    <p:sldId id="284" r:id="rId14"/>
    <p:sldId id="269" r:id="rId15"/>
    <p:sldId id="277" r:id="rId16"/>
    <p:sldId id="278" r:id="rId17"/>
    <p:sldId id="276" r:id="rId18"/>
    <p:sldId id="283" r:id="rId19"/>
    <p:sldId id="259" r:id="rId20"/>
    <p:sldId id="490" r:id="rId21"/>
    <p:sldId id="423" r:id="rId22"/>
    <p:sldId id="294" r:id="rId23"/>
    <p:sldId id="430" r:id="rId24"/>
    <p:sldId id="449" r:id="rId25"/>
    <p:sldId id="451" r:id="rId26"/>
    <p:sldId id="453" r:id="rId27"/>
    <p:sldId id="476" r:id="rId28"/>
    <p:sldId id="471" r:id="rId29"/>
    <p:sldId id="262" r:id="rId30"/>
    <p:sldId id="477" r:id="rId31"/>
    <p:sldId id="478" r:id="rId32"/>
    <p:sldId id="483" r:id="rId33"/>
    <p:sldId id="292" r:id="rId34"/>
    <p:sldId id="293" r:id="rId35"/>
    <p:sldId id="482" r:id="rId36"/>
    <p:sldId id="481" r:id="rId37"/>
    <p:sldId id="479" r:id="rId38"/>
    <p:sldId id="480" r:id="rId39"/>
    <p:sldId id="361" r:id="rId40"/>
    <p:sldId id="364" r:id="rId41"/>
    <p:sldId id="365" r:id="rId42"/>
    <p:sldId id="350" r:id="rId43"/>
    <p:sldId id="370" r:id="rId44"/>
    <p:sldId id="484" r:id="rId45"/>
    <p:sldId id="485" r:id="rId46"/>
    <p:sldId id="371" r:id="rId47"/>
    <p:sldId id="504" r:id="rId48"/>
    <p:sldId id="390" r:id="rId49"/>
    <p:sldId id="408" r:id="rId50"/>
    <p:sldId id="407" r:id="rId51"/>
    <p:sldId id="409" r:id="rId52"/>
    <p:sldId id="410" r:id="rId53"/>
    <p:sldId id="411" r:id="rId54"/>
    <p:sldId id="412" r:id="rId55"/>
    <p:sldId id="488" r:id="rId56"/>
    <p:sldId id="486" r:id="rId57"/>
    <p:sldId id="413" r:id="rId58"/>
    <p:sldId id="489" r:id="rId59"/>
    <p:sldId id="487" r:id="rId60"/>
    <p:sldId id="260" r:id="rId61"/>
    <p:sldId id="491" r:id="rId62"/>
    <p:sldId id="492" r:id="rId63"/>
    <p:sldId id="493" r:id="rId64"/>
    <p:sldId id="291" r:id="rId65"/>
    <p:sldId id="496" r:id="rId66"/>
    <p:sldId id="261" r:id="rId67"/>
    <p:sldId id="494" r:id="rId68"/>
    <p:sldId id="497" r:id="rId69"/>
    <p:sldId id="498" r:id="rId70"/>
    <p:sldId id="263" r:id="rId71"/>
    <p:sldId id="500" r:id="rId72"/>
    <p:sldId id="499" r:id="rId73"/>
    <p:sldId id="501" r:id="rId74"/>
    <p:sldId id="267" r:id="rId75"/>
    <p:sldId id="502" r:id="rId76"/>
    <p:sldId id="264" r:id="rId77"/>
    <p:sldId id="289" r:id="rId78"/>
    <p:sldId id="290" r:id="rId79"/>
    <p:sldId id="503" r:id="rId80"/>
    <p:sldId id="26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vik Ghosh" initials="SG" lastIdx="0" clrIdx="0">
    <p:extLst>
      <p:ext uri="{19B8F6BF-5375-455C-9EA6-DF929625EA0E}">
        <p15:presenceInfo xmlns:p15="http://schemas.microsoft.com/office/powerpoint/2012/main" userId="S-1-12-1-3678471508-1135336906-1203113859-561252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2092" autoAdjust="0"/>
  </p:normalViewPr>
  <p:slideViewPr>
    <p:cSldViewPr snapToGrid="0">
      <p:cViewPr>
        <p:scale>
          <a:sx n="87" d="100"/>
          <a:sy n="87" d="100"/>
        </p:scale>
        <p:origin x="-100" y="-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4013DD-2CDB-4A5C-8AFB-A5EBFAD8C25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3CF519F-3DC1-4C1E-BECC-28A41F7F1A71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Fundamental problems with Monoliths which can’t be solved without changing the architecture??</a:t>
          </a:r>
        </a:p>
      </dgm:t>
    </dgm:pt>
    <dgm:pt modelId="{765393CC-B825-4F82-911A-D682FC179B1D}" type="parTrans" cxnId="{5AE20041-7F66-4478-BA90-802681E572A0}">
      <dgm:prSet/>
      <dgm:spPr/>
      <dgm:t>
        <a:bodyPr/>
        <a:lstStyle/>
        <a:p>
          <a:endParaRPr lang="en-IN"/>
        </a:p>
      </dgm:t>
    </dgm:pt>
    <dgm:pt modelId="{139FFCA8-0748-4E91-8962-B560F2299597}" type="sibTrans" cxnId="{5AE20041-7F66-4478-BA90-802681E572A0}">
      <dgm:prSet/>
      <dgm:spPr/>
      <dgm:t>
        <a:bodyPr/>
        <a:lstStyle/>
        <a:p>
          <a:endParaRPr lang="en-IN"/>
        </a:p>
      </dgm:t>
    </dgm:pt>
    <dgm:pt modelId="{9BA629B4-6D93-4B4B-81E8-F5BB3591D183}" type="pres">
      <dgm:prSet presAssocID="{334013DD-2CDB-4A5C-8AFB-A5EBFAD8C257}" presName="Name0" presStyleCnt="0">
        <dgm:presLayoutVars>
          <dgm:dir/>
          <dgm:resizeHandles val="exact"/>
        </dgm:presLayoutVars>
      </dgm:prSet>
      <dgm:spPr/>
    </dgm:pt>
    <dgm:pt modelId="{34D681F7-EDDB-493D-8512-F0EDA193C42A}" type="pres">
      <dgm:prSet presAssocID="{03CF519F-3DC1-4C1E-BECC-28A41F7F1A71}" presName="node" presStyleLbl="node1" presStyleIdx="0" presStyleCnt="1">
        <dgm:presLayoutVars>
          <dgm:bulletEnabled val="1"/>
        </dgm:presLayoutVars>
      </dgm:prSet>
      <dgm:spPr/>
    </dgm:pt>
  </dgm:ptLst>
  <dgm:cxnLst>
    <dgm:cxn modelId="{9EDB723B-626B-47E8-9475-D59D98AB7BD8}" type="presOf" srcId="{334013DD-2CDB-4A5C-8AFB-A5EBFAD8C257}" destId="{9BA629B4-6D93-4B4B-81E8-F5BB3591D183}" srcOrd="0" destOrd="0" presId="urn:microsoft.com/office/officeart/2005/8/layout/process1"/>
    <dgm:cxn modelId="{5AE20041-7F66-4478-BA90-802681E572A0}" srcId="{334013DD-2CDB-4A5C-8AFB-A5EBFAD8C257}" destId="{03CF519F-3DC1-4C1E-BECC-28A41F7F1A71}" srcOrd="0" destOrd="0" parTransId="{765393CC-B825-4F82-911A-D682FC179B1D}" sibTransId="{139FFCA8-0748-4E91-8962-B560F2299597}"/>
    <dgm:cxn modelId="{1604C5B1-391A-49BC-A328-8B3947A15CFF}" type="presOf" srcId="{03CF519F-3DC1-4C1E-BECC-28A41F7F1A71}" destId="{34D681F7-EDDB-493D-8512-F0EDA193C42A}" srcOrd="0" destOrd="0" presId="urn:microsoft.com/office/officeart/2005/8/layout/process1"/>
    <dgm:cxn modelId="{5D6EF313-0529-4690-B13A-803FE0BA9C30}" type="presParOf" srcId="{9BA629B4-6D93-4B4B-81E8-F5BB3591D183}" destId="{34D681F7-EDDB-493D-8512-F0EDA193C42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CQRS 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4482000-3B3B-4E20-87AE-D8C64C8D27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DBA637-1936-4285-9472-FD9533597DC8}">
      <dgm:prSet/>
      <dgm:spPr>
        <a:solidFill>
          <a:srgbClr val="00B050"/>
        </a:solidFill>
      </dgm:spPr>
      <dgm:t>
        <a:bodyPr/>
        <a:lstStyle/>
        <a:p>
          <a:r>
            <a:rPr lang="en-IN"/>
            <a:t>CQRS : Challenges</a:t>
          </a:r>
        </a:p>
      </dgm:t>
    </dgm:pt>
    <dgm:pt modelId="{6D6A178F-FEE0-4891-B402-CC6C93F30DC2}" type="parTrans" cxnId="{E9A6E3A4-EA25-4A64-85E7-17222D5B16F3}">
      <dgm:prSet/>
      <dgm:spPr/>
      <dgm:t>
        <a:bodyPr/>
        <a:lstStyle/>
        <a:p>
          <a:endParaRPr lang="en-IN"/>
        </a:p>
      </dgm:t>
    </dgm:pt>
    <dgm:pt modelId="{5F188D96-F144-49B5-BBF5-45A871567F9C}" type="sibTrans" cxnId="{E9A6E3A4-EA25-4A64-85E7-17222D5B16F3}">
      <dgm:prSet/>
      <dgm:spPr/>
      <dgm:t>
        <a:bodyPr/>
        <a:lstStyle/>
        <a:p>
          <a:endParaRPr lang="en-IN"/>
        </a:p>
      </dgm:t>
    </dgm:pt>
    <dgm:pt modelId="{D82E91CB-5AEA-490D-B759-0F96A0ACB78D}" type="pres">
      <dgm:prSet presAssocID="{C4482000-3B3B-4E20-87AE-D8C64C8D2728}" presName="linear" presStyleCnt="0">
        <dgm:presLayoutVars>
          <dgm:animLvl val="lvl"/>
          <dgm:resizeHandles val="exact"/>
        </dgm:presLayoutVars>
      </dgm:prSet>
      <dgm:spPr/>
    </dgm:pt>
    <dgm:pt modelId="{5030799D-3F44-4887-A8E1-B869F92C2D93}" type="pres">
      <dgm:prSet presAssocID="{F6DBA637-1936-4285-9472-FD9533597DC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017E05A-466E-41AF-B409-83BD8D76145A}" type="presOf" srcId="{C4482000-3B3B-4E20-87AE-D8C64C8D2728}" destId="{D82E91CB-5AEA-490D-B759-0F96A0ACB78D}" srcOrd="0" destOrd="0" presId="urn:microsoft.com/office/officeart/2005/8/layout/vList2"/>
    <dgm:cxn modelId="{E9A6E3A4-EA25-4A64-85E7-17222D5B16F3}" srcId="{C4482000-3B3B-4E20-87AE-D8C64C8D2728}" destId="{F6DBA637-1936-4285-9472-FD9533597DC8}" srcOrd="0" destOrd="0" parTransId="{6D6A178F-FEE0-4891-B402-CC6C93F30DC2}" sibTransId="{5F188D96-F144-49B5-BBF5-45A871567F9C}"/>
    <dgm:cxn modelId="{AB7C9DDA-5DC6-4F80-A00C-6285A8FB2E7E}" type="presOf" srcId="{F6DBA637-1936-4285-9472-FD9533597DC8}" destId="{5030799D-3F44-4887-A8E1-B869F92C2D93}" srcOrd="0" destOrd="0" presId="urn:microsoft.com/office/officeart/2005/8/layout/vList2"/>
    <dgm:cxn modelId="{A0792000-DD6F-4CFD-902F-55D00058599C}" type="presParOf" srcId="{D82E91CB-5AEA-490D-B759-0F96A0ACB78D}" destId="{5030799D-3F44-4887-A8E1-B869F92C2D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Saga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Problem Statement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What is Saga?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59ABE3-90FD-4754-AC36-EC11569D086E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480ADA1F-7924-408F-B14A-4785AA43589E}">
      <dgm:prSet/>
      <dgm:spPr/>
      <dgm:t>
        <a:bodyPr/>
        <a:lstStyle/>
        <a:p>
          <a:r>
            <a:rPr lang="en-IN"/>
            <a:t>Response to change – bug fix or adding new feature</a:t>
          </a:r>
        </a:p>
      </dgm:t>
    </dgm:pt>
    <dgm:pt modelId="{EFB970E5-7139-4B2E-B789-0DB93D1D3945}" type="parTrans" cxnId="{F391AFE1-F2E8-4801-A528-A05706BE6447}">
      <dgm:prSet/>
      <dgm:spPr/>
      <dgm:t>
        <a:bodyPr/>
        <a:lstStyle/>
        <a:p>
          <a:endParaRPr lang="en-IN"/>
        </a:p>
      </dgm:t>
    </dgm:pt>
    <dgm:pt modelId="{0EAB54DD-DFC8-40A0-A205-A8FB4BC8DC69}" type="sibTrans" cxnId="{F391AFE1-F2E8-4801-A528-A05706BE6447}">
      <dgm:prSet/>
      <dgm:spPr/>
      <dgm:t>
        <a:bodyPr/>
        <a:lstStyle/>
        <a:p>
          <a:endParaRPr lang="en-IN"/>
        </a:p>
      </dgm:t>
    </dgm:pt>
    <dgm:pt modelId="{639E80B0-E64D-4F5E-94B9-F2C66E7C2C90}">
      <dgm:prSet/>
      <dgm:spPr/>
      <dgm:t>
        <a:bodyPr/>
        <a:lstStyle/>
        <a:p>
          <a:r>
            <a:rPr lang="en-IN"/>
            <a:t>On demand scaling</a:t>
          </a:r>
        </a:p>
      </dgm:t>
    </dgm:pt>
    <dgm:pt modelId="{5858148E-0603-4D55-A15A-3EF8DDFBA664}" type="parTrans" cxnId="{FAFA90C8-DF5E-4473-95F1-1EE505E4C58B}">
      <dgm:prSet/>
      <dgm:spPr/>
      <dgm:t>
        <a:bodyPr/>
        <a:lstStyle/>
        <a:p>
          <a:endParaRPr lang="en-IN"/>
        </a:p>
      </dgm:t>
    </dgm:pt>
    <dgm:pt modelId="{B0BEFCD8-5E45-44EC-890C-7FA42855D7C4}" type="sibTrans" cxnId="{FAFA90C8-DF5E-4473-95F1-1EE505E4C58B}">
      <dgm:prSet/>
      <dgm:spPr/>
      <dgm:t>
        <a:bodyPr/>
        <a:lstStyle/>
        <a:p>
          <a:endParaRPr lang="en-IN"/>
        </a:p>
      </dgm:t>
    </dgm:pt>
    <dgm:pt modelId="{FDB462A0-743D-46FD-BFDC-D68F4E921CC1}">
      <dgm:prSet/>
      <dgm:spPr/>
      <dgm:t>
        <a:bodyPr/>
        <a:lstStyle/>
        <a:p>
          <a:r>
            <a:rPr lang="en-IN" dirty="0"/>
            <a:t>Flexibility</a:t>
          </a:r>
        </a:p>
      </dgm:t>
    </dgm:pt>
    <dgm:pt modelId="{0203F659-C1A6-4CEC-8E5C-7CB9DEB5B8FC}" type="parTrans" cxnId="{2413073A-A3A2-4F09-84C2-C47C80C93A3E}">
      <dgm:prSet/>
      <dgm:spPr/>
      <dgm:t>
        <a:bodyPr/>
        <a:lstStyle/>
        <a:p>
          <a:endParaRPr lang="en-IN"/>
        </a:p>
      </dgm:t>
    </dgm:pt>
    <dgm:pt modelId="{513E1A19-491D-405E-9A07-E2CA290F64B5}" type="sibTrans" cxnId="{2413073A-A3A2-4F09-84C2-C47C80C93A3E}">
      <dgm:prSet/>
      <dgm:spPr/>
      <dgm:t>
        <a:bodyPr/>
        <a:lstStyle/>
        <a:p>
          <a:endParaRPr lang="en-IN"/>
        </a:p>
      </dgm:t>
    </dgm:pt>
    <dgm:pt modelId="{342676A6-BD08-4B44-9693-5F6E07C1B8B9}">
      <dgm:prSet/>
      <dgm:spPr/>
      <dgm:t>
        <a:bodyPr/>
        <a:lstStyle/>
        <a:p>
          <a:r>
            <a:rPr lang="en-IN"/>
            <a:t>Adopting new technologies for better performance</a:t>
          </a:r>
        </a:p>
      </dgm:t>
    </dgm:pt>
    <dgm:pt modelId="{88A0263B-D9EF-4797-A216-72D20B57E9B8}" type="parTrans" cxnId="{5948FE75-0429-41DA-9083-ED2CB4ECA5A8}">
      <dgm:prSet/>
      <dgm:spPr/>
      <dgm:t>
        <a:bodyPr/>
        <a:lstStyle/>
        <a:p>
          <a:endParaRPr lang="en-IN"/>
        </a:p>
      </dgm:t>
    </dgm:pt>
    <dgm:pt modelId="{9C1CC4B3-21FA-4892-B490-4B6470F418B7}" type="sibTrans" cxnId="{5948FE75-0429-41DA-9083-ED2CB4ECA5A8}">
      <dgm:prSet/>
      <dgm:spPr/>
      <dgm:t>
        <a:bodyPr/>
        <a:lstStyle/>
        <a:p>
          <a:endParaRPr lang="en-IN"/>
        </a:p>
      </dgm:t>
    </dgm:pt>
    <dgm:pt modelId="{940ED86D-BA4A-462F-BD9D-7ECDC4D38A99}" type="pres">
      <dgm:prSet presAssocID="{3659ABE3-90FD-4754-AC36-EC11569D086E}" presName="Name0" presStyleCnt="0">
        <dgm:presLayoutVars>
          <dgm:dir/>
          <dgm:resizeHandles val="exact"/>
        </dgm:presLayoutVars>
      </dgm:prSet>
      <dgm:spPr/>
    </dgm:pt>
    <dgm:pt modelId="{F630A36E-86A1-4D2D-BE0C-1C8D2934F3BE}" type="pres">
      <dgm:prSet presAssocID="{480ADA1F-7924-408F-B14A-4785AA43589E}" presName="Name5" presStyleLbl="vennNode1" presStyleIdx="0" presStyleCnt="4">
        <dgm:presLayoutVars>
          <dgm:bulletEnabled val="1"/>
        </dgm:presLayoutVars>
      </dgm:prSet>
      <dgm:spPr/>
    </dgm:pt>
    <dgm:pt modelId="{9489EDF0-3CA3-494C-949A-C9D90339B942}" type="pres">
      <dgm:prSet presAssocID="{0EAB54DD-DFC8-40A0-A205-A8FB4BC8DC69}" presName="space" presStyleCnt="0"/>
      <dgm:spPr/>
    </dgm:pt>
    <dgm:pt modelId="{0D8145ED-DF3B-4B48-BA82-79E1DF680AE0}" type="pres">
      <dgm:prSet presAssocID="{639E80B0-E64D-4F5E-94B9-F2C66E7C2C90}" presName="Name5" presStyleLbl="vennNode1" presStyleIdx="1" presStyleCnt="4">
        <dgm:presLayoutVars>
          <dgm:bulletEnabled val="1"/>
        </dgm:presLayoutVars>
      </dgm:prSet>
      <dgm:spPr/>
    </dgm:pt>
    <dgm:pt modelId="{D63D6312-7090-43D6-BCD8-F794D7A08389}" type="pres">
      <dgm:prSet presAssocID="{B0BEFCD8-5E45-44EC-890C-7FA42855D7C4}" presName="space" presStyleCnt="0"/>
      <dgm:spPr/>
    </dgm:pt>
    <dgm:pt modelId="{B01D9DD5-02B9-49D5-81BB-1DD994C25197}" type="pres">
      <dgm:prSet presAssocID="{FDB462A0-743D-46FD-BFDC-D68F4E921CC1}" presName="Name5" presStyleLbl="vennNode1" presStyleIdx="2" presStyleCnt="4">
        <dgm:presLayoutVars>
          <dgm:bulletEnabled val="1"/>
        </dgm:presLayoutVars>
      </dgm:prSet>
      <dgm:spPr/>
    </dgm:pt>
    <dgm:pt modelId="{44058A8B-59D1-4BCA-9539-7D500C0C0EAF}" type="pres">
      <dgm:prSet presAssocID="{513E1A19-491D-405E-9A07-E2CA290F64B5}" presName="space" presStyleCnt="0"/>
      <dgm:spPr/>
    </dgm:pt>
    <dgm:pt modelId="{F96CCBF5-C361-42C9-ADB7-F45240B4A136}" type="pres">
      <dgm:prSet presAssocID="{342676A6-BD08-4B44-9693-5F6E07C1B8B9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EB5E209-7464-485F-A154-9BD95907AEA1}" type="presOf" srcId="{342676A6-BD08-4B44-9693-5F6E07C1B8B9}" destId="{F96CCBF5-C361-42C9-ADB7-F45240B4A136}" srcOrd="0" destOrd="0" presId="urn:microsoft.com/office/officeart/2005/8/layout/venn3"/>
    <dgm:cxn modelId="{AAC4E00E-A2C9-4337-A5DB-83788326F494}" type="presOf" srcId="{639E80B0-E64D-4F5E-94B9-F2C66E7C2C90}" destId="{0D8145ED-DF3B-4B48-BA82-79E1DF680AE0}" srcOrd="0" destOrd="0" presId="urn:microsoft.com/office/officeart/2005/8/layout/venn3"/>
    <dgm:cxn modelId="{25D54B39-A0AB-4D3E-B009-9E2FBF0A39CB}" type="presOf" srcId="{480ADA1F-7924-408F-B14A-4785AA43589E}" destId="{F630A36E-86A1-4D2D-BE0C-1C8D2934F3BE}" srcOrd="0" destOrd="0" presId="urn:microsoft.com/office/officeart/2005/8/layout/venn3"/>
    <dgm:cxn modelId="{2413073A-A3A2-4F09-84C2-C47C80C93A3E}" srcId="{3659ABE3-90FD-4754-AC36-EC11569D086E}" destId="{FDB462A0-743D-46FD-BFDC-D68F4E921CC1}" srcOrd="2" destOrd="0" parTransId="{0203F659-C1A6-4CEC-8E5C-7CB9DEB5B8FC}" sibTransId="{513E1A19-491D-405E-9A07-E2CA290F64B5}"/>
    <dgm:cxn modelId="{5948FE75-0429-41DA-9083-ED2CB4ECA5A8}" srcId="{3659ABE3-90FD-4754-AC36-EC11569D086E}" destId="{342676A6-BD08-4B44-9693-5F6E07C1B8B9}" srcOrd="3" destOrd="0" parTransId="{88A0263B-D9EF-4797-A216-72D20B57E9B8}" sibTransId="{9C1CC4B3-21FA-4892-B490-4B6470F418B7}"/>
    <dgm:cxn modelId="{2BDDBF56-4CFB-4F11-9025-2C51EAC41F75}" type="presOf" srcId="{FDB462A0-743D-46FD-BFDC-D68F4E921CC1}" destId="{B01D9DD5-02B9-49D5-81BB-1DD994C25197}" srcOrd="0" destOrd="0" presId="urn:microsoft.com/office/officeart/2005/8/layout/venn3"/>
    <dgm:cxn modelId="{FAFA90C8-DF5E-4473-95F1-1EE505E4C58B}" srcId="{3659ABE3-90FD-4754-AC36-EC11569D086E}" destId="{639E80B0-E64D-4F5E-94B9-F2C66E7C2C90}" srcOrd="1" destOrd="0" parTransId="{5858148E-0603-4D55-A15A-3EF8DDFBA664}" sibTransId="{B0BEFCD8-5E45-44EC-890C-7FA42855D7C4}"/>
    <dgm:cxn modelId="{A6CA56D3-F21A-4C9A-A1C4-9A15E2A4F1EB}" type="presOf" srcId="{3659ABE3-90FD-4754-AC36-EC11569D086E}" destId="{940ED86D-BA4A-462F-BD9D-7ECDC4D38A99}" srcOrd="0" destOrd="0" presId="urn:microsoft.com/office/officeart/2005/8/layout/venn3"/>
    <dgm:cxn modelId="{F391AFE1-F2E8-4801-A528-A05706BE6447}" srcId="{3659ABE3-90FD-4754-AC36-EC11569D086E}" destId="{480ADA1F-7924-408F-B14A-4785AA43589E}" srcOrd="0" destOrd="0" parTransId="{EFB970E5-7139-4B2E-B789-0DB93D1D3945}" sibTransId="{0EAB54DD-DFC8-40A0-A205-A8FB4BC8DC69}"/>
    <dgm:cxn modelId="{4FB74750-D011-43CC-95AA-1766E4CBBB6F}" type="presParOf" srcId="{940ED86D-BA4A-462F-BD9D-7ECDC4D38A99}" destId="{F630A36E-86A1-4D2D-BE0C-1C8D2934F3BE}" srcOrd="0" destOrd="0" presId="urn:microsoft.com/office/officeart/2005/8/layout/venn3"/>
    <dgm:cxn modelId="{09F8B856-2032-4625-96B3-32A4E2FE1B35}" type="presParOf" srcId="{940ED86D-BA4A-462F-BD9D-7ECDC4D38A99}" destId="{9489EDF0-3CA3-494C-949A-C9D90339B942}" srcOrd="1" destOrd="0" presId="urn:microsoft.com/office/officeart/2005/8/layout/venn3"/>
    <dgm:cxn modelId="{7CAB2823-77A6-4AA6-B347-3B1A71A05F4C}" type="presParOf" srcId="{940ED86D-BA4A-462F-BD9D-7ECDC4D38A99}" destId="{0D8145ED-DF3B-4B48-BA82-79E1DF680AE0}" srcOrd="2" destOrd="0" presId="urn:microsoft.com/office/officeart/2005/8/layout/venn3"/>
    <dgm:cxn modelId="{C7B51646-33EB-44E6-AE0C-1A098AC6256E}" type="presParOf" srcId="{940ED86D-BA4A-462F-BD9D-7ECDC4D38A99}" destId="{D63D6312-7090-43D6-BCD8-F794D7A08389}" srcOrd="3" destOrd="0" presId="urn:microsoft.com/office/officeart/2005/8/layout/venn3"/>
    <dgm:cxn modelId="{766FC86A-8763-4C6F-BA88-9F475A65313A}" type="presParOf" srcId="{940ED86D-BA4A-462F-BD9D-7ECDC4D38A99}" destId="{B01D9DD5-02B9-49D5-81BB-1DD994C25197}" srcOrd="4" destOrd="0" presId="urn:microsoft.com/office/officeart/2005/8/layout/venn3"/>
    <dgm:cxn modelId="{93185226-DFCC-4A47-8A89-07B266461BED}" type="presParOf" srcId="{940ED86D-BA4A-462F-BD9D-7ECDC4D38A99}" destId="{44058A8B-59D1-4BCA-9539-7D500C0C0EAF}" srcOrd="5" destOrd="0" presId="urn:microsoft.com/office/officeart/2005/8/layout/venn3"/>
    <dgm:cxn modelId="{F2C19369-28DB-48FF-A7D4-EB9CA0752F7A}" type="presParOf" srcId="{940ED86D-BA4A-462F-BD9D-7ECDC4D38A99}" destId="{F96CCBF5-C361-42C9-ADB7-F45240B4A136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 patterns have - 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 Implementation 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B463819-0832-43BE-BC7C-46078766D0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B80D54F-56D4-4C60-B577-0633E107E7BB}">
      <dgm:prSet/>
      <dgm:spPr/>
      <dgm:t>
        <a:bodyPr/>
        <a:lstStyle/>
        <a:p>
          <a:r>
            <a:rPr lang="en-US" b="0" i="0" dirty="0"/>
            <a:t>Choreography</a:t>
          </a:r>
          <a:endParaRPr lang="en-IN" dirty="0"/>
        </a:p>
      </dgm:t>
    </dgm:pt>
    <dgm:pt modelId="{AD1F7465-4039-4F85-A96B-E1280E8837C9}" type="parTrans" cxnId="{63AD31A5-7843-494A-BA64-8BDF90F2B086}">
      <dgm:prSet/>
      <dgm:spPr/>
      <dgm:t>
        <a:bodyPr/>
        <a:lstStyle/>
        <a:p>
          <a:endParaRPr lang="en-IN"/>
        </a:p>
      </dgm:t>
    </dgm:pt>
    <dgm:pt modelId="{B15E0258-C8E6-4CBA-A56E-DE656BE42E57}" type="sibTrans" cxnId="{63AD31A5-7843-494A-BA64-8BDF90F2B086}">
      <dgm:prSet/>
      <dgm:spPr/>
      <dgm:t>
        <a:bodyPr/>
        <a:lstStyle/>
        <a:p>
          <a:endParaRPr lang="en-IN"/>
        </a:p>
      </dgm:t>
    </dgm:pt>
    <dgm:pt modelId="{6DB0B7F7-F22C-47A4-A25D-5B8465F9ED4D}">
      <dgm:prSet/>
      <dgm:spPr/>
      <dgm:t>
        <a:bodyPr/>
        <a:lstStyle/>
        <a:p>
          <a:r>
            <a:rPr lang="en-US" dirty="0"/>
            <a:t>Orchestration</a:t>
          </a:r>
          <a:endParaRPr lang="en-IN" dirty="0"/>
        </a:p>
      </dgm:t>
    </dgm:pt>
    <dgm:pt modelId="{0ABC8B58-97C7-4010-AF81-A9B9B854FFD7}" type="parTrans" cxnId="{93E7ABF0-2EC2-433D-8F13-F4EC71E0C38E}">
      <dgm:prSet/>
      <dgm:spPr/>
      <dgm:t>
        <a:bodyPr/>
        <a:lstStyle/>
        <a:p>
          <a:endParaRPr lang="en-IN"/>
        </a:p>
      </dgm:t>
    </dgm:pt>
    <dgm:pt modelId="{422BDCDC-ACAA-42BE-8525-F848B5B12A56}" type="sibTrans" cxnId="{93E7ABF0-2EC2-433D-8F13-F4EC71E0C38E}">
      <dgm:prSet/>
      <dgm:spPr/>
      <dgm:t>
        <a:bodyPr/>
        <a:lstStyle/>
        <a:p>
          <a:endParaRPr lang="en-IN"/>
        </a:p>
      </dgm:t>
    </dgm:pt>
    <dgm:pt modelId="{A7370FC5-1D00-47E8-87AB-460C969E018D}" type="pres">
      <dgm:prSet presAssocID="{6B463819-0832-43BE-BC7C-46078766D018}" presName="diagram" presStyleCnt="0">
        <dgm:presLayoutVars>
          <dgm:dir/>
          <dgm:resizeHandles val="exact"/>
        </dgm:presLayoutVars>
      </dgm:prSet>
      <dgm:spPr/>
    </dgm:pt>
    <dgm:pt modelId="{8276B0CF-D1AD-47F2-B61D-A56627D67ECE}" type="pres">
      <dgm:prSet presAssocID="{2B80D54F-56D4-4C60-B577-0633E107E7BB}" presName="node" presStyleLbl="node1" presStyleIdx="0" presStyleCnt="2">
        <dgm:presLayoutVars>
          <dgm:bulletEnabled val="1"/>
        </dgm:presLayoutVars>
      </dgm:prSet>
      <dgm:spPr/>
    </dgm:pt>
    <dgm:pt modelId="{6BEBC129-62A1-461A-A512-80EA37B68434}" type="pres">
      <dgm:prSet presAssocID="{B15E0258-C8E6-4CBA-A56E-DE656BE42E57}" presName="sibTrans" presStyleCnt="0"/>
      <dgm:spPr/>
    </dgm:pt>
    <dgm:pt modelId="{A0F308D6-D791-4C06-B473-602C278D4D00}" type="pres">
      <dgm:prSet presAssocID="{6DB0B7F7-F22C-47A4-A25D-5B8465F9ED4D}" presName="node" presStyleLbl="node1" presStyleIdx="1" presStyleCnt="2">
        <dgm:presLayoutVars>
          <dgm:bulletEnabled val="1"/>
        </dgm:presLayoutVars>
      </dgm:prSet>
      <dgm:spPr/>
    </dgm:pt>
  </dgm:ptLst>
  <dgm:cxnLst>
    <dgm:cxn modelId="{DF0B9E28-37F7-4430-974B-FA1BFDF25A97}" type="presOf" srcId="{6B463819-0832-43BE-BC7C-46078766D018}" destId="{A7370FC5-1D00-47E8-87AB-460C969E018D}" srcOrd="0" destOrd="0" presId="urn:microsoft.com/office/officeart/2005/8/layout/default"/>
    <dgm:cxn modelId="{B5015F5D-66DB-4539-BA41-F37BDA8CDE15}" type="presOf" srcId="{6DB0B7F7-F22C-47A4-A25D-5B8465F9ED4D}" destId="{A0F308D6-D791-4C06-B473-602C278D4D00}" srcOrd="0" destOrd="0" presId="urn:microsoft.com/office/officeart/2005/8/layout/default"/>
    <dgm:cxn modelId="{63AD31A5-7843-494A-BA64-8BDF90F2B086}" srcId="{6B463819-0832-43BE-BC7C-46078766D018}" destId="{2B80D54F-56D4-4C60-B577-0633E107E7BB}" srcOrd="0" destOrd="0" parTransId="{AD1F7465-4039-4F85-A96B-E1280E8837C9}" sibTransId="{B15E0258-C8E6-4CBA-A56E-DE656BE42E57}"/>
    <dgm:cxn modelId="{CEE9E9BF-6C5D-445C-97BE-FD370D5483A5}" type="presOf" srcId="{2B80D54F-56D4-4C60-B577-0633E107E7BB}" destId="{8276B0CF-D1AD-47F2-B61D-A56627D67ECE}" srcOrd="0" destOrd="0" presId="urn:microsoft.com/office/officeart/2005/8/layout/default"/>
    <dgm:cxn modelId="{93E7ABF0-2EC2-433D-8F13-F4EC71E0C38E}" srcId="{6B463819-0832-43BE-BC7C-46078766D018}" destId="{6DB0B7F7-F22C-47A4-A25D-5B8465F9ED4D}" srcOrd="1" destOrd="0" parTransId="{0ABC8B58-97C7-4010-AF81-A9B9B854FFD7}" sibTransId="{422BDCDC-ACAA-42BE-8525-F848B5B12A56}"/>
    <dgm:cxn modelId="{DB98416A-9A90-477A-9713-B6F5CD440DBB}" type="presParOf" srcId="{A7370FC5-1D00-47E8-87AB-460C969E018D}" destId="{8276B0CF-D1AD-47F2-B61D-A56627D67ECE}" srcOrd="0" destOrd="0" presId="urn:microsoft.com/office/officeart/2005/8/layout/default"/>
    <dgm:cxn modelId="{A8A6BE13-143C-481E-A0AA-7BB064973FD9}" type="presParOf" srcId="{A7370FC5-1D00-47E8-87AB-460C969E018D}" destId="{6BEBC129-62A1-461A-A512-80EA37B68434}" srcOrd="1" destOrd="0" presId="urn:microsoft.com/office/officeart/2005/8/layout/default"/>
    <dgm:cxn modelId="{6911D43E-D1DF-4369-8DBA-0BC2A51BEE92}" type="presParOf" srcId="{A7370FC5-1D00-47E8-87AB-460C969E018D}" destId="{A0F308D6-D791-4C06-B473-602C278D4D0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Choreography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Orchestration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/>
      <dgm:t>
        <a:bodyPr/>
        <a:lstStyle/>
        <a:p>
          <a:r>
            <a:rPr lang="en-IN" dirty="0"/>
            <a:t>Microservices : Positive aspects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Domain expertise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Easy and quick to scale – on demand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/>
            <a:t>Self Organisation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Quick response to change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Always </a:t>
          </a:r>
          <a:r>
            <a:rPr lang="en-IN" sz="2800" dirty="0" err="1"/>
            <a:t>availibility</a:t>
          </a:r>
          <a:endParaRPr lang="en-IN" sz="2800" dirty="0"/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/>
            <a:t>Can experiment with any tech</a:t>
          </a:r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E987253D-E34C-4E64-8841-C5B39FF2F202}">
      <dgm:prSet custT="1"/>
      <dgm:spPr/>
      <dgm:t>
        <a:bodyPr/>
        <a:lstStyle/>
        <a:p>
          <a:r>
            <a:rPr lang="en-IN" sz="2800" dirty="0"/>
            <a:t>Loose coupling</a:t>
          </a:r>
        </a:p>
      </dgm:t>
    </dgm:pt>
    <dgm:pt modelId="{1A18DFB8-5378-49BA-A73C-E286B5469F39}" type="parTrans" cxnId="{6F339C9A-3EEE-4681-B66F-F4FA3A18988B}">
      <dgm:prSet/>
      <dgm:spPr/>
      <dgm:t>
        <a:bodyPr/>
        <a:lstStyle/>
        <a:p>
          <a:endParaRPr lang="en-IN" sz="3600"/>
        </a:p>
      </dgm:t>
    </dgm:pt>
    <dgm:pt modelId="{01307C19-B8B6-457B-90A4-E1AB11CF1241}" type="sibTrans" cxnId="{6F339C9A-3EEE-4681-B66F-F4FA3A18988B}">
      <dgm:prSet/>
      <dgm:spPr/>
      <dgm:t>
        <a:bodyPr/>
        <a:lstStyle/>
        <a:p>
          <a:endParaRPr lang="en-IN" sz="3600"/>
        </a:p>
      </dgm:t>
    </dgm:pt>
    <dgm:pt modelId="{BC5850EA-C4F1-423B-A728-2E90EFB55FB0}">
      <dgm:prSet custT="1"/>
      <dgm:spPr/>
      <dgm:t>
        <a:bodyPr/>
        <a:lstStyle/>
        <a:p>
          <a:r>
            <a:rPr lang="en-IN" sz="2800" dirty="0"/>
            <a:t>Service reusability</a:t>
          </a:r>
        </a:p>
      </dgm:t>
    </dgm:pt>
    <dgm:pt modelId="{D7F0613F-64D0-4F0F-9A33-9A68326EB5A4}" type="parTrans" cxnId="{96BE5AE5-D003-4F40-B8FD-9195C5E0F03A}">
      <dgm:prSet/>
      <dgm:spPr/>
      <dgm:t>
        <a:bodyPr/>
        <a:lstStyle/>
        <a:p>
          <a:endParaRPr lang="en-IN" sz="3600"/>
        </a:p>
      </dgm:t>
    </dgm:pt>
    <dgm:pt modelId="{994EC545-F73C-4DE7-ABA5-CDF827D8708E}" type="sibTrans" cxnId="{96BE5AE5-D003-4F40-B8FD-9195C5E0F03A}">
      <dgm:prSet/>
      <dgm:spPr/>
      <dgm:t>
        <a:bodyPr/>
        <a:lstStyle/>
        <a:p>
          <a:endParaRPr lang="en-IN" sz="3600"/>
        </a:p>
      </dgm:t>
    </dgm:pt>
    <dgm:pt modelId="{F635A083-EAD3-412E-9C18-2BEC0477DF0D}">
      <dgm:prSet custT="1"/>
      <dgm:spPr/>
      <dgm:t>
        <a:bodyPr/>
        <a:lstStyle/>
        <a:p>
          <a:r>
            <a:rPr lang="en-IN" sz="2800" dirty="0"/>
            <a:t>Agile, SCRUM</a:t>
          </a:r>
        </a:p>
      </dgm:t>
    </dgm:pt>
    <dgm:pt modelId="{629CA96B-C19E-433A-8A25-372975031BD6}" type="parTrans" cxnId="{BC9731CD-A869-41B9-8FB6-FCCE936BB81D}">
      <dgm:prSet/>
      <dgm:spPr/>
      <dgm:t>
        <a:bodyPr/>
        <a:lstStyle/>
        <a:p>
          <a:endParaRPr lang="en-IN" sz="3600"/>
        </a:p>
      </dgm:t>
    </dgm:pt>
    <dgm:pt modelId="{246B1A7D-0358-40CA-9717-FBD4F7668067}" type="sibTrans" cxnId="{BC9731CD-A869-41B9-8FB6-FCCE936BB81D}">
      <dgm:prSet/>
      <dgm:spPr/>
      <dgm:t>
        <a:bodyPr/>
        <a:lstStyle/>
        <a:p>
          <a:endParaRPr lang="en-IN" sz="3600"/>
        </a:p>
      </dgm:t>
    </dgm:pt>
    <dgm:pt modelId="{FD5238CE-29C3-4D4D-8191-5ED444D8B809}">
      <dgm:prSet custT="1"/>
      <dgm:spPr/>
      <dgm:t>
        <a:bodyPr/>
        <a:lstStyle/>
        <a:p>
          <a:r>
            <a:rPr lang="en-IN" sz="2800" dirty="0"/>
            <a:t>Best for large scale apps</a:t>
          </a:r>
        </a:p>
      </dgm:t>
    </dgm:pt>
    <dgm:pt modelId="{5536F628-652C-41B6-955F-23411E9A2F14}" type="parTrans" cxnId="{1054CD30-84DF-4F38-89ED-B0649D1B6657}">
      <dgm:prSet/>
      <dgm:spPr/>
      <dgm:t>
        <a:bodyPr/>
        <a:lstStyle/>
        <a:p>
          <a:endParaRPr lang="en-IN" sz="3600"/>
        </a:p>
      </dgm:t>
    </dgm:pt>
    <dgm:pt modelId="{1EF4066A-3FC5-4BBA-A3CA-F8FD02B23B2E}" type="sibTrans" cxnId="{1054CD30-84DF-4F38-89ED-B0649D1B6657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AA6E315B-0CAB-4B77-880D-070E63E5B517}" type="pres">
      <dgm:prSet presAssocID="{6F1C83AE-52DF-49E7-90D7-9AB30069A328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41577800-BB72-4C43-88D0-BF888EFAA9AD}" type="pres">
      <dgm:prSet presAssocID="{331F21BA-E800-4431-9C57-6A381DB1A391}" presName="spacer" presStyleCnt="0"/>
      <dgm:spPr/>
    </dgm:pt>
    <dgm:pt modelId="{936B133F-343A-4FE1-9915-3FF79E39CD21}" type="pres">
      <dgm:prSet presAssocID="{E987253D-E34C-4E64-8841-C5B39FF2F202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44EA5AA-9E76-4C5B-B9B0-CD42028C8E4F}" type="pres">
      <dgm:prSet presAssocID="{01307C19-B8B6-457B-90A4-E1AB11CF1241}" presName="spacer" presStyleCnt="0"/>
      <dgm:spPr/>
    </dgm:pt>
    <dgm:pt modelId="{BF0A769F-E5ED-443A-BB48-CBDB18C1BAD6}" type="pres">
      <dgm:prSet presAssocID="{BC5850EA-C4F1-423B-A728-2E90EFB55FB0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CBE55163-8E62-4D0E-BA49-488E417F47AF}" type="pres">
      <dgm:prSet presAssocID="{994EC545-F73C-4DE7-ABA5-CDF827D8708E}" presName="spacer" presStyleCnt="0"/>
      <dgm:spPr/>
    </dgm:pt>
    <dgm:pt modelId="{FDAABC7D-E6B4-41F6-8C60-8920792D6727}" type="pres">
      <dgm:prSet presAssocID="{F635A083-EAD3-412E-9C18-2BEC0477DF0D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31329E76-6803-4F74-9CA4-2674FEB529A9}" type="pres">
      <dgm:prSet presAssocID="{246B1A7D-0358-40CA-9717-FBD4F7668067}" presName="spacer" presStyleCnt="0"/>
      <dgm:spPr/>
    </dgm:pt>
    <dgm:pt modelId="{7E19FD4F-D059-4622-AA6B-E63BDF3C3BD4}" type="pres">
      <dgm:prSet presAssocID="{FD5238CE-29C3-4D4D-8191-5ED444D8B809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5C5E690E-96D1-478B-9D86-FC20209D5620}" srcId="{969F0ABB-1582-4E1B-B2D5-3A1871E1609F}" destId="{538D827B-B728-4655-A395-BF5ADFC145B8}" srcOrd="5" destOrd="0" parTransId="{9BB2BF1A-A0E5-47B7-9CC9-72085E58F042}" sibTransId="{331F21BA-E800-4431-9C57-6A381DB1A391}"/>
    <dgm:cxn modelId="{0C4CEC1B-A52D-42C7-9CC7-F6705B24883C}" type="presOf" srcId="{FD5238CE-29C3-4D4D-8191-5ED444D8B809}" destId="{7E19FD4F-D059-4622-AA6B-E63BDF3C3BD4}" srcOrd="0" destOrd="0" presId="urn:microsoft.com/office/officeart/2005/8/layout/vList2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1054CD30-84DF-4F38-89ED-B0649D1B6657}" srcId="{969F0ABB-1582-4E1B-B2D5-3A1871E1609F}" destId="{FD5238CE-29C3-4D4D-8191-5ED444D8B809}" srcOrd="9" destOrd="0" parTransId="{5536F628-652C-41B6-955F-23411E9A2F14}" sibTransId="{1EF4066A-3FC5-4BBA-A3CA-F8FD02B23B2E}"/>
    <dgm:cxn modelId="{54983F32-6882-474F-9B27-8A207240AB27}" srcId="{969F0ABB-1582-4E1B-B2D5-3A1871E1609F}" destId="{07F43F5E-2808-438B-ACD4-0CCFC1B67440}" srcOrd="4" destOrd="0" parTransId="{D8642275-7D4F-483A-832B-31BC32EC01F8}" sibTransId="{99EEB39A-8882-4949-83E9-DD95BD2E1DE1}"/>
    <dgm:cxn modelId="{1F668E6B-33B0-4D51-9093-9FDA1C8EF1CA}" type="presOf" srcId="{E987253D-E34C-4E64-8841-C5B39FF2F202}" destId="{936B133F-343A-4FE1-9915-3FF79E39CD21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3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6F339C9A-3EEE-4681-B66F-F4FA3A18988B}" srcId="{969F0ABB-1582-4E1B-B2D5-3A1871E1609F}" destId="{E987253D-E34C-4E64-8841-C5B39FF2F202}" srcOrd="6" destOrd="0" parTransId="{1A18DFB8-5378-49BA-A73C-E286B5469F39}" sibTransId="{01307C19-B8B6-457B-90A4-E1AB11CF1241}"/>
    <dgm:cxn modelId="{CE5AE0A2-51B2-4E30-B5AE-1239177CCE8F}" srcId="{969F0ABB-1582-4E1B-B2D5-3A1871E1609F}" destId="{6F1C83AE-52DF-49E7-90D7-9AB30069A328}" srcOrd="2" destOrd="0" parTransId="{30611142-D797-4ECF-B6AE-333575D28E57}" sibTransId="{B9277C8F-5CD9-443D-BA45-BF0EE9A4D87A}"/>
    <dgm:cxn modelId="{81428FB3-F78B-4742-9719-9912D0401FD6}" type="presOf" srcId="{F635A083-EAD3-412E-9C18-2BEC0477DF0D}" destId="{FDAABC7D-E6B4-41F6-8C60-8920792D6727}" srcOrd="0" destOrd="0" presId="urn:microsoft.com/office/officeart/2005/8/layout/vList2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BC9731CD-A869-41B9-8FB6-FCCE936BB81D}" srcId="{969F0ABB-1582-4E1B-B2D5-3A1871E1609F}" destId="{F635A083-EAD3-412E-9C18-2BEC0477DF0D}" srcOrd="8" destOrd="0" parTransId="{629CA96B-C19E-433A-8A25-372975031BD6}" sibTransId="{246B1A7D-0358-40CA-9717-FBD4F7668067}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96BE5AE5-D003-4F40-B8FD-9195C5E0F03A}" srcId="{969F0ABB-1582-4E1B-B2D5-3A1871E1609F}" destId="{BC5850EA-C4F1-423B-A728-2E90EFB55FB0}" srcOrd="7" destOrd="0" parTransId="{D7F0613F-64D0-4F0F-9A33-9A68326EB5A4}" sibTransId="{994EC545-F73C-4DE7-ABA5-CDF827D8708E}"/>
    <dgm:cxn modelId="{76D908F9-1811-4D9D-B706-1B744D7651B4}" type="presOf" srcId="{BC5850EA-C4F1-423B-A728-2E90EFB55FB0}" destId="{BF0A769F-E5ED-443A-BB48-CBDB18C1BAD6}" srcOrd="0" destOrd="0" presId="urn:microsoft.com/office/officeart/2005/8/layout/vList2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5FDD26E3-3ADC-4309-8C21-5C102708B6EA}" type="presParOf" srcId="{10996B25-43A5-4CFE-A118-11551AAE3ED1}" destId="{AA6E315B-0CAB-4B77-880D-070E63E5B517}" srcOrd="4" destOrd="0" presId="urn:microsoft.com/office/officeart/2005/8/layout/vList2"/>
    <dgm:cxn modelId="{6195DEF1-DD0C-4AF1-95C4-8C73FD2B61C6}" type="presParOf" srcId="{10996B25-43A5-4CFE-A118-11551AAE3ED1}" destId="{52CF7A20-1C64-4119-BC63-833F7A65C231}" srcOrd="5" destOrd="0" presId="urn:microsoft.com/office/officeart/2005/8/layout/vList2"/>
    <dgm:cxn modelId="{0238CDBA-77FC-45C5-B6FF-FC3205A44956}" type="presParOf" srcId="{10996B25-43A5-4CFE-A118-11551AAE3ED1}" destId="{AA538003-ACE5-427F-8C03-E47078C60368}" srcOrd="6" destOrd="0" presId="urn:microsoft.com/office/officeart/2005/8/layout/vList2"/>
    <dgm:cxn modelId="{6CC9BA2B-C22A-4BFD-A800-31C0A2F74D36}" type="presParOf" srcId="{10996B25-43A5-4CFE-A118-11551AAE3ED1}" destId="{9B4B6BDD-39B7-4FF6-B7D2-85891FEB257C}" srcOrd="7" destOrd="0" presId="urn:microsoft.com/office/officeart/2005/8/layout/vList2"/>
    <dgm:cxn modelId="{7CB34FEF-DC9D-432A-AFB2-A9C8C2FAEF4B}" type="presParOf" srcId="{10996B25-43A5-4CFE-A118-11551AAE3ED1}" destId="{997C2473-F8AD-4044-85A0-BB62A769B857}" srcOrd="8" destOrd="0" presId="urn:microsoft.com/office/officeart/2005/8/layout/vList2"/>
    <dgm:cxn modelId="{B3B83663-B1F9-4AC0-AC01-E6FA4A3D1276}" type="presParOf" srcId="{10996B25-43A5-4CFE-A118-11551AAE3ED1}" destId="{15F9C88E-DCAE-40E8-A5CC-8234F46ECB4F}" srcOrd="9" destOrd="0" presId="urn:microsoft.com/office/officeart/2005/8/layout/vList2"/>
    <dgm:cxn modelId="{A21A9299-4E3D-441B-B5BC-51B6F8577D73}" type="presParOf" srcId="{10996B25-43A5-4CFE-A118-11551AAE3ED1}" destId="{152B0341-E05D-4A02-8835-BA8CB01E5710}" srcOrd="10" destOrd="0" presId="urn:microsoft.com/office/officeart/2005/8/layout/vList2"/>
    <dgm:cxn modelId="{35DF4A09-4383-43EF-B317-6D44130A1C81}" type="presParOf" srcId="{10996B25-43A5-4CFE-A118-11551AAE3ED1}" destId="{41577800-BB72-4C43-88D0-BF888EFAA9AD}" srcOrd="11" destOrd="0" presId="urn:microsoft.com/office/officeart/2005/8/layout/vList2"/>
    <dgm:cxn modelId="{80382C65-BA53-4134-8367-A0591036A9CD}" type="presParOf" srcId="{10996B25-43A5-4CFE-A118-11551AAE3ED1}" destId="{936B133F-343A-4FE1-9915-3FF79E39CD21}" srcOrd="12" destOrd="0" presId="urn:microsoft.com/office/officeart/2005/8/layout/vList2"/>
    <dgm:cxn modelId="{C0564C91-428A-42A9-AF46-D20578191636}" type="presParOf" srcId="{10996B25-43A5-4CFE-A118-11551AAE3ED1}" destId="{444EA5AA-9E76-4C5B-B9B0-CD42028C8E4F}" srcOrd="13" destOrd="0" presId="urn:microsoft.com/office/officeart/2005/8/layout/vList2"/>
    <dgm:cxn modelId="{9A5A14B7-B8C6-44C8-8FB0-6BD660E7DD89}" type="presParOf" srcId="{10996B25-43A5-4CFE-A118-11551AAE3ED1}" destId="{BF0A769F-E5ED-443A-BB48-CBDB18C1BAD6}" srcOrd="14" destOrd="0" presId="urn:microsoft.com/office/officeart/2005/8/layout/vList2"/>
    <dgm:cxn modelId="{BAFA555F-4430-40A7-BB5C-C18EE7CD4B91}" type="presParOf" srcId="{10996B25-43A5-4CFE-A118-11551AAE3ED1}" destId="{CBE55163-8E62-4D0E-BA49-488E417F47AF}" srcOrd="15" destOrd="0" presId="urn:microsoft.com/office/officeart/2005/8/layout/vList2"/>
    <dgm:cxn modelId="{650F987F-509B-4FFB-9755-333F124BF86F}" type="presParOf" srcId="{10996B25-43A5-4CFE-A118-11551AAE3ED1}" destId="{FDAABC7D-E6B4-41F6-8C60-8920792D6727}" srcOrd="16" destOrd="0" presId="urn:microsoft.com/office/officeart/2005/8/layout/vList2"/>
    <dgm:cxn modelId="{3ACD899F-C8B2-4178-ADD7-048753ABB3F6}" type="presParOf" srcId="{10996B25-43A5-4CFE-A118-11551AAE3ED1}" destId="{31329E76-6803-4F74-9CA4-2674FEB529A9}" srcOrd="17" destOrd="0" presId="urn:microsoft.com/office/officeart/2005/8/layout/vList2"/>
    <dgm:cxn modelId="{1AC66AAF-4B3C-4F6D-8F5B-E1AD939BC8CF}" type="presParOf" srcId="{10996B25-43A5-4CFE-A118-11551AAE3ED1}" destId="{7E19FD4F-D059-4622-AA6B-E63BDF3C3BD4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Microservices :Challenges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Additional complexity with distributed systems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Deployment complexity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/>
            <a:t>Monitoring complexity</a:t>
          </a:r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 dirty="0"/>
            <a:t>Increased resource consumption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Communication among services is challenging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Testing each service is also a challenge</a:t>
          </a:r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0758BC-7E82-4CD6-97EB-134B8C96E2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56DC777-974A-42C3-A732-A154C66619D2}">
      <dgm:prSet/>
      <dgm:spPr/>
      <dgm:t>
        <a:bodyPr/>
        <a:lstStyle/>
        <a:p>
          <a:r>
            <a:rPr lang="en-IN" dirty="0">
              <a:solidFill>
                <a:srgbClr val="FF0000"/>
              </a:solidFill>
              <a:highlight>
                <a:srgbClr val="C0C0C0"/>
              </a:highlight>
            </a:rPr>
            <a:t>How Microservices </a:t>
          </a:r>
          <a:r>
            <a:rPr lang="en-IN" b="1" u="sng" dirty="0">
              <a:solidFill>
                <a:srgbClr val="FF0000"/>
              </a:solidFill>
              <a:highlight>
                <a:srgbClr val="C0C0C0"/>
              </a:highlight>
            </a:rPr>
            <a:t>Communicate</a:t>
          </a:r>
          <a:r>
            <a:rPr lang="en-IN" dirty="0">
              <a:solidFill>
                <a:srgbClr val="FF0000"/>
              </a:solidFill>
              <a:highlight>
                <a:srgbClr val="C0C0C0"/>
              </a:highlight>
            </a:rPr>
            <a:t> with Each Other??</a:t>
          </a:r>
          <a:endParaRPr lang="en-IN" dirty="0">
            <a:highlight>
              <a:srgbClr val="C0C0C0"/>
            </a:highlight>
          </a:endParaRPr>
        </a:p>
      </dgm:t>
    </dgm:pt>
    <dgm:pt modelId="{CDB50D7E-A553-4A2F-BD24-C874AFB7A37E}" type="parTrans" cxnId="{2733843B-91DF-48C8-9F6B-083FCDB81D16}">
      <dgm:prSet/>
      <dgm:spPr/>
      <dgm:t>
        <a:bodyPr/>
        <a:lstStyle/>
        <a:p>
          <a:endParaRPr lang="en-IN"/>
        </a:p>
      </dgm:t>
    </dgm:pt>
    <dgm:pt modelId="{E6762FEA-F42D-4809-A240-DE8FAD1D0077}" type="sibTrans" cxnId="{2733843B-91DF-48C8-9F6B-083FCDB81D16}">
      <dgm:prSet/>
      <dgm:spPr/>
      <dgm:t>
        <a:bodyPr/>
        <a:lstStyle/>
        <a:p>
          <a:endParaRPr lang="en-IN"/>
        </a:p>
      </dgm:t>
    </dgm:pt>
    <dgm:pt modelId="{F2A91705-0225-4D0D-9EA4-BCC756D62CB1}" type="pres">
      <dgm:prSet presAssocID="{9E0758BC-7E82-4CD6-97EB-134B8C96E2F4}" presName="linear" presStyleCnt="0">
        <dgm:presLayoutVars>
          <dgm:animLvl val="lvl"/>
          <dgm:resizeHandles val="exact"/>
        </dgm:presLayoutVars>
      </dgm:prSet>
      <dgm:spPr/>
    </dgm:pt>
    <dgm:pt modelId="{211CCA9C-5950-4E78-B06B-ACB7F2D356E8}" type="pres">
      <dgm:prSet presAssocID="{356DC777-974A-42C3-A732-A154C66619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702800F-CD3D-4A0D-9939-9F2C58969FE2}" type="presOf" srcId="{356DC777-974A-42C3-A732-A154C66619D2}" destId="{211CCA9C-5950-4E78-B06B-ACB7F2D356E8}" srcOrd="0" destOrd="0" presId="urn:microsoft.com/office/officeart/2005/8/layout/vList2"/>
    <dgm:cxn modelId="{2733843B-91DF-48C8-9F6B-083FCDB81D16}" srcId="{9E0758BC-7E82-4CD6-97EB-134B8C96E2F4}" destId="{356DC777-974A-42C3-A732-A154C66619D2}" srcOrd="0" destOrd="0" parTransId="{CDB50D7E-A553-4A2F-BD24-C874AFB7A37E}" sibTransId="{E6762FEA-F42D-4809-A240-DE8FAD1D0077}"/>
    <dgm:cxn modelId="{D6A51AA7-59BE-4C45-B92F-CDD8998068C8}" type="presOf" srcId="{9E0758BC-7E82-4CD6-97EB-134B8C96E2F4}" destId="{F2A91705-0225-4D0D-9EA4-BCC756D62CB1}" srcOrd="0" destOrd="0" presId="urn:microsoft.com/office/officeart/2005/8/layout/vList2"/>
    <dgm:cxn modelId="{5F597BA3-1CA6-487F-A118-BA53F485AEDF}" type="presParOf" srcId="{F2A91705-0225-4D0D-9EA4-BCC756D62CB1}" destId="{211CCA9C-5950-4E78-B06B-ACB7F2D356E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086C68-38A1-442E-8ADC-6CC80584133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E391511E-0584-4A04-B1AF-026757358FE8}">
      <dgm:prSet/>
      <dgm:spPr/>
      <dgm:t>
        <a:bodyPr/>
        <a:lstStyle/>
        <a:p>
          <a:pPr algn="ctr"/>
          <a:r>
            <a:rPr lang="en-IN" dirty="0"/>
            <a:t>API Gateway use cases</a:t>
          </a:r>
        </a:p>
      </dgm:t>
    </dgm:pt>
    <dgm:pt modelId="{81D14D5F-33C1-4EAF-AE89-BE116ABF7344}" type="parTrans" cxnId="{64322FBC-6C6A-4959-B1EE-585778BCAE8A}">
      <dgm:prSet/>
      <dgm:spPr/>
      <dgm:t>
        <a:bodyPr/>
        <a:lstStyle/>
        <a:p>
          <a:endParaRPr lang="en-IN"/>
        </a:p>
      </dgm:t>
    </dgm:pt>
    <dgm:pt modelId="{ED7C1EE0-197F-4503-8F86-3DA6C3BCEFE4}" type="sibTrans" cxnId="{64322FBC-6C6A-4959-B1EE-585778BCAE8A}">
      <dgm:prSet/>
      <dgm:spPr/>
      <dgm:t>
        <a:bodyPr/>
        <a:lstStyle/>
        <a:p>
          <a:endParaRPr lang="en-IN"/>
        </a:p>
      </dgm:t>
    </dgm:pt>
    <dgm:pt modelId="{8AB12CB9-E5F6-4353-A1C5-3E1947FF90F1}" type="pres">
      <dgm:prSet presAssocID="{09086C68-38A1-442E-8ADC-6CC805841337}" presName="linear" presStyleCnt="0">
        <dgm:presLayoutVars>
          <dgm:animLvl val="lvl"/>
          <dgm:resizeHandles val="exact"/>
        </dgm:presLayoutVars>
      </dgm:prSet>
      <dgm:spPr/>
    </dgm:pt>
    <dgm:pt modelId="{016961FC-D73A-40CF-A115-2F016EB3021B}" type="pres">
      <dgm:prSet presAssocID="{E391511E-0584-4A04-B1AF-026757358FE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65C5C0B-0BF5-46B8-92C4-8CE493C91DB6}" type="presOf" srcId="{09086C68-38A1-442E-8ADC-6CC805841337}" destId="{8AB12CB9-E5F6-4353-A1C5-3E1947FF90F1}" srcOrd="0" destOrd="0" presId="urn:microsoft.com/office/officeart/2005/8/layout/vList2"/>
    <dgm:cxn modelId="{D53B6636-B5A8-494A-813B-670DD4039F50}" type="presOf" srcId="{E391511E-0584-4A04-B1AF-026757358FE8}" destId="{016961FC-D73A-40CF-A115-2F016EB3021B}" srcOrd="0" destOrd="0" presId="urn:microsoft.com/office/officeart/2005/8/layout/vList2"/>
    <dgm:cxn modelId="{64322FBC-6C6A-4959-B1EE-585778BCAE8A}" srcId="{09086C68-38A1-442E-8ADC-6CC805841337}" destId="{E391511E-0584-4A04-B1AF-026757358FE8}" srcOrd="0" destOrd="0" parTransId="{81D14D5F-33C1-4EAF-AE89-BE116ABF7344}" sibTransId="{ED7C1EE0-197F-4503-8F86-3DA6C3BCEFE4}"/>
    <dgm:cxn modelId="{ABB00EBF-871D-4D6E-81AE-BF4BD5DD8052}" type="presParOf" srcId="{8AB12CB9-E5F6-4353-A1C5-3E1947FF90F1}" destId="{016961FC-D73A-40CF-A115-2F016EB302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681F7-EDDB-493D-8512-F0EDA193C42A}">
      <dsp:nvSpPr>
        <dsp:cNvPr id="0" name=""/>
        <dsp:cNvSpPr/>
      </dsp:nvSpPr>
      <dsp:spPr>
        <a:xfrm>
          <a:off x="5134" y="0"/>
          <a:ext cx="10505330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Fundamental problems with Monoliths which can’t be solved without changing the architecture??</a:t>
          </a:r>
        </a:p>
      </dsp:txBody>
      <dsp:txXfrm>
        <a:off x="43958" y="38824"/>
        <a:ext cx="10427682" cy="12479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83283" y="901337"/>
          <a:ext cx="8618203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CQRS  </a:t>
          </a:r>
        </a:p>
      </dsp:txBody>
      <dsp:txXfrm>
        <a:off x="141949" y="960003"/>
        <a:ext cx="8500871" cy="108445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0799D-3F44-4887-A8E1-B869F92C2D93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CQRS : Challenges</a:t>
          </a:r>
        </a:p>
      </dsp:txBody>
      <dsp:txXfrm>
        <a:off x="64397" y="67590"/>
        <a:ext cx="10386806" cy="119038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03938" y="901337"/>
          <a:ext cx="8376893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Saga</a:t>
          </a:r>
        </a:p>
      </dsp:txBody>
      <dsp:txXfrm>
        <a:off x="262604" y="960003"/>
        <a:ext cx="8259561" cy="10844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Problem Statement</a:t>
          </a:r>
        </a:p>
      </dsp:txBody>
      <dsp:txXfrm>
        <a:off x="64397" y="73958"/>
        <a:ext cx="10339181" cy="119038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What is Saga?</a:t>
          </a:r>
        </a:p>
      </dsp:txBody>
      <dsp:txXfrm>
        <a:off x="64397" y="73958"/>
        <a:ext cx="10339181" cy="119038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</a:t>
          </a:r>
        </a:p>
      </dsp:txBody>
      <dsp:txXfrm>
        <a:off x="64397" y="73958"/>
        <a:ext cx="10339181" cy="11903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0A36E-86A1-4D2D-BE0C-1C8D2934F3BE}">
      <dsp:nvSpPr>
        <dsp:cNvPr id="0" name=""/>
        <dsp:cNvSpPr/>
      </dsp:nvSpPr>
      <dsp:spPr>
        <a:xfrm>
          <a:off x="3080" y="303081"/>
          <a:ext cx="3091011" cy="309101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Response to change – bug fix or adding new feature</a:t>
          </a:r>
        </a:p>
      </dsp:txBody>
      <dsp:txXfrm>
        <a:off x="455748" y="755749"/>
        <a:ext cx="2185675" cy="2185675"/>
      </dsp:txXfrm>
    </dsp:sp>
    <dsp:sp modelId="{0D8145ED-DF3B-4B48-BA82-79E1DF680AE0}">
      <dsp:nvSpPr>
        <dsp:cNvPr id="0" name=""/>
        <dsp:cNvSpPr/>
      </dsp:nvSpPr>
      <dsp:spPr>
        <a:xfrm>
          <a:off x="2475889" y="303081"/>
          <a:ext cx="3091011" cy="3091011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On demand scaling</a:t>
          </a:r>
        </a:p>
      </dsp:txBody>
      <dsp:txXfrm>
        <a:off x="2928557" y="755749"/>
        <a:ext cx="2185675" cy="2185675"/>
      </dsp:txXfrm>
    </dsp:sp>
    <dsp:sp modelId="{B01D9DD5-02B9-49D5-81BB-1DD994C25197}">
      <dsp:nvSpPr>
        <dsp:cNvPr id="0" name=""/>
        <dsp:cNvSpPr/>
      </dsp:nvSpPr>
      <dsp:spPr>
        <a:xfrm>
          <a:off x="4948698" y="303081"/>
          <a:ext cx="3091011" cy="3091011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Flexibility</a:t>
          </a:r>
        </a:p>
      </dsp:txBody>
      <dsp:txXfrm>
        <a:off x="5401366" y="755749"/>
        <a:ext cx="2185675" cy="2185675"/>
      </dsp:txXfrm>
    </dsp:sp>
    <dsp:sp modelId="{F96CCBF5-C361-42C9-ADB7-F45240B4A136}">
      <dsp:nvSpPr>
        <dsp:cNvPr id="0" name=""/>
        <dsp:cNvSpPr/>
      </dsp:nvSpPr>
      <dsp:spPr>
        <a:xfrm>
          <a:off x="7421507" y="303081"/>
          <a:ext cx="3091011" cy="3091011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Adopting new technologies for better performance</a:t>
          </a:r>
        </a:p>
      </dsp:txBody>
      <dsp:txXfrm>
        <a:off x="7874175" y="755749"/>
        <a:ext cx="2185675" cy="218567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 patterns have - </a:t>
          </a:r>
        </a:p>
      </dsp:txBody>
      <dsp:txXfrm>
        <a:off x="64397" y="73958"/>
        <a:ext cx="10339181" cy="119038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 Implementation </a:t>
          </a:r>
        </a:p>
      </dsp:txBody>
      <dsp:txXfrm>
        <a:off x="64397" y="73958"/>
        <a:ext cx="10339181" cy="119038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6B0CF-D1AD-47F2-B61D-A56627D67ECE}">
      <dsp:nvSpPr>
        <dsp:cNvPr id="0" name=""/>
        <dsp:cNvSpPr/>
      </dsp:nvSpPr>
      <dsp:spPr>
        <a:xfrm>
          <a:off x="1380" y="447936"/>
          <a:ext cx="5382578" cy="322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i="0" kern="1200" dirty="0"/>
            <a:t>Choreography</a:t>
          </a:r>
          <a:endParaRPr lang="en-IN" sz="6500" kern="1200" dirty="0"/>
        </a:p>
      </dsp:txBody>
      <dsp:txXfrm>
        <a:off x="1380" y="447936"/>
        <a:ext cx="5382578" cy="3229547"/>
      </dsp:txXfrm>
    </dsp:sp>
    <dsp:sp modelId="{A0F308D6-D791-4C06-B473-602C278D4D00}">
      <dsp:nvSpPr>
        <dsp:cNvPr id="0" name=""/>
        <dsp:cNvSpPr/>
      </dsp:nvSpPr>
      <dsp:spPr>
        <a:xfrm>
          <a:off x="5922216" y="447936"/>
          <a:ext cx="5382578" cy="322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Orchestration</a:t>
          </a:r>
          <a:endParaRPr lang="en-IN" sz="6500" kern="1200" dirty="0"/>
        </a:p>
      </dsp:txBody>
      <dsp:txXfrm>
        <a:off x="5922216" y="447936"/>
        <a:ext cx="5382578" cy="322954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Choreography</a:t>
          </a:r>
        </a:p>
      </dsp:txBody>
      <dsp:txXfrm>
        <a:off x="64397" y="73958"/>
        <a:ext cx="10339181" cy="119038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Orchestration</a:t>
          </a:r>
        </a:p>
      </dsp:txBody>
      <dsp:txXfrm>
        <a:off x="64397" y="73958"/>
        <a:ext cx="10339181" cy="1190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68571"/>
          <a:ext cx="6672554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Microservices : Positive aspects</a:t>
          </a:r>
        </a:p>
      </dsp:txBody>
      <dsp:txXfrm>
        <a:off x="44492" y="113063"/>
        <a:ext cx="6583570" cy="8224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1009"/>
          <a:ext cx="6331856" cy="4831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Domain expertise</a:t>
          </a:r>
        </a:p>
      </dsp:txBody>
      <dsp:txXfrm>
        <a:off x="23583" y="24592"/>
        <a:ext cx="6284690" cy="435938"/>
      </dsp:txXfrm>
    </dsp:sp>
    <dsp:sp modelId="{D001D36F-5ABB-4C6E-A000-4FCCD9C3375D}">
      <dsp:nvSpPr>
        <dsp:cNvPr id="0" name=""/>
        <dsp:cNvSpPr/>
      </dsp:nvSpPr>
      <dsp:spPr>
        <a:xfrm>
          <a:off x="0" y="494366"/>
          <a:ext cx="6331856" cy="483104"/>
        </a:xfrm>
        <a:prstGeom prst="roundRect">
          <a:avLst/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Easy and quick to scale – on demand</a:t>
          </a:r>
        </a:p>
      </dsp:txBody>
      <dsp:txXfrm>
        <a:off x="23583" y="517949"/>
        <a:ext cx="6284690" cy="435938"/>
      </dsp:txXfrm>
    </dsp:sp>
    <dsp:sp modelId="{AA6E315B-0CAB-4B77-880D-070E63E5B517}">
      <dsp:nvSpPr>
        <dsp:cNvPr id="0" name=""/>
        <dsp:cNvSpPr/>
      </dsp:nvSpPr>
      <dsp:spPr>
        <a:xfrm>
          <a:off x="0" y="987722"/>
          <a:ext cx="6331856" cy="483104"/>
        </a:xfrm>
        <a:prstGeom prst="roundRect">
          <a:avLst/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Self Organisation</a:t>
          </a:r>
        </a:p>
      </dsp:txBody>
      <dsp:txXfrm>
        <a:off x="23583" y="1011305"/>
        <a:ext cx="6284690" cy="435938"/>
      </dsp:txXfrm>
    </dsp:sp>
    <dsp:sp modelId="{AA538003-ACE5-427F-8C03-E47078C60368}">
      <dsp:nvSpPr>
        <dsp:cNvPr id="0" name=""/>
        <dsp:cNvSpPr/>
      </dsp:nvSpPr>
      <dsp:spPr>
        <a:xfrm>
          <a:off x="0" y="1481078"/>
          <a:ext cx="6331856" cy="48310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Quick response to change</a:t>
          </a:r>
        </a:p>
      </dsp:txBody>
      <dsp:txXfrm>
        <a:off x="23583" y="1504661"/>
        <a:ext cx="6284690" cy="435938"/>
      </dsp:txXfrm>
    </dsp:sp>
    <dsp:sp modelId="{997C2473-F8AD-4044-85A0-BB62A769B857}">
      <dsp:nvSpPr>
        <dsp:cNvPr id="0" name=""/>
        <dsp:cNvSpPr/>
      </dsp:nvSpPr>
      <dsp:spPr>
        <a:xfrm>
          <a:off x="0" y="1974435"/>
          <a:ext cx="6331856" cy="483104"/>
        </a:xfrm>
        <a:prstGeom prst="roundRect">
          <a:avLst/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Always </a:t>
          </a:r>
          <a:r>
            <a:rPr lang="en-IN" sz="2800" kern="1200" dirty="0" err="1"/>
            <a:t>availibility</a:t>
          </a:r>
          <a:endParaRPr lang="en-IN" sz="2800" kern="1200" dirty="0"/>
        </a:p>
      </dsp:txBody>
      <dsp:txXfrm>
        <a:off x="23583" y="1998018"/>
        <a:ext cx="6284690" cy="435938"/>
      </dsp:txXfrm>
    </dsp:sp>
    <dsp:sp modelId="{152B0341-E05D-4A02-8835-BA8CB01E5710}">
      <dsp:nvSpPr>
        <dsp:cNvPr id="0" name=""/>
        <dsp:cNvSpPr/>
      </dsp:nvSpPr>
      <dsp:spPr>
        <a:xfrm>
          <a:off x="0" y="2467791"/>
          <a:ext cx="6331856" cy="483104"/>
        </a:xfrm>
        <a:prstGeom prst="roundRect">
          <a:avLst/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Can experiment with any tech</a:t>
          </a:r>
        </a:p>
      </dsp:txBody>
      <dsp:txXfrm>
        <a:off x="23583" y="2491374"/>
        <a:ext cx="6284690" cy="435938"/>
      </dsp:txXfrm>
    </dsp:sp>
    <dsp:sp modelId="{936B133F-343A-4FE1-9915-3FF79E39CD21}">
      <dsp:nvSpPr>
        <dsp:cNvPr id="0" name=""/>
        <dsp:cNvSpPr/>
      </dsp:nvSpPr>
      <dsp:spPr>
        <a:xfrm>
          <a:off x="0" y="2961148"/>
          <a:ext cx="6331856" cy="48310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Loose coupling</a:t>
          </a:r>
        </a:p>
      </dsp:txBody>
      <dsp:txXfrm>
        <a:off x="23583" y="2984731"/>
        <a:ext cx="6284690" cy="435938"/>
      </dsp:txXfrm>
    </dsp:sp>
    <dsp:sp modelId="{BF0A769F-E5ED-443A-BB48-CBDB18C1BAD6}">
      <dsp:nvSpPr>
        <dsp:cNvPr id="0" name=""/>
        <dsp:cNvSpPr/>
      </dsp:nvSpPr>
      <dsp:spPr>
        <a:xfrm>
          <a:off x="0" y="3454504"/>
          <a:ext cx="6331856" cy="483104"/>
        </a:xfrm>
        <a:prstGeom prst="roundRect">
          <a:avLst/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Service reusability</a:t>
          </a:r>
        </a:p>
      </dsp:txBody>
      <dsp:txXfrm>
        <a:off x="23583" y="3478087"/>
        <a:ext cx="6284690" cy="435938"/>
      </dsp:txXfrm>
    </dsp:sp>
    <dsp:sp modelId="{FDAABC7D-E6B4-41F6-8C60-8920792D6727}">
      <dsp:nvSpPr>
        <dsp:cNvPr id="0" name=""/>
        <dsp:cNvSpPr/>
      </dsp:nvSpPr>
      <dsp:spPr>
        <a:xfrm>
          <a:off x="0" y="3947861"/>
          <a:ext cx="6331856" cy="483104"/>
        </a:xfrm>
        <a:prstGeom prst="roundRect">
          <a:avLst/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Agile, SCRUM</a:t>
          </a:r>
        </a:p>
      </dsp:txBody>
      <dsp:txXfrm>
        <a:off x="23583" y="3971444"/>
        <a:ext cx="6284690" cy="435938"/>
      </dsp:txXfrm>
    </dsp:sp>
    <dsp:sp modelId="{7E19FD4F-D059-4622-AA6B-E63BDF3C3BD4}">
      <dsp:nvSpPr>
        <dsp:cNvPr id="0" name=""/>
        <dsp:cNvSpPr/>
      </dsp:nvSpPr>
      <dsp:spPr>
        <a:xfrm>
          <a:off x="0" y="4441217"/>
          <a:ext cx="6331856" cy="48310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Best for large scale apps</a:t>
          </a:r>
        </a:p>
      </dsp:txBody>
      <dsp:txXfrm>
        <a:off x="23583" y="4464800"/>
        <a:ext cx="6284690" cy="4359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0"/>
          <a:ext cx="6672554" cy="110331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Microservices :Challenges</a:t>
          </a:r>
        </a:p>
      </dsp:txBody>
      <dsp:txXfrm>
        <a:off x="53859" y="53859"/>
        <a:ext cx="6564836" cy="9955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54985"/>
          <a:ext cx="7170394" cy="71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Additional complexity with distributed systems</a:t>
          </a:r>
        </a:p>
      </dsp:txBody>
      <dsp:txXfrm>
        <a:off x="34726" y="89711"/>
        <a:ext cx="7100942" cy="641908"/>
      </dsp:txXfrm>
    </dsp:sp>
    <dsp:sp modelId="{D001D36F-5ABB-4C6E-A000-4FCCD9C3375D}">
      <dsp:nvSpPr>
        <dsp:cNvPr id="0" name=""/>
        <dsp:cNvSpPr/>
      </dsp:nvSpPr>
      <dsp:spPr>
        <a:xfrm>
          <a:off x="0" y="875785"/>
          <a:ext cx="7170394" cy="71136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Deployment complexity</a:t>
          </a:r>
        </a:p>
      </dsp:txBody>
      <dsp:txXfrm>
        <a:off x="34726" y="910511"/>
        <a:ext cx="7100942" cy="641908"/>
      </dsp:txXfrm>
    </dsp:sp>
    <dsp:sp modelId="{1538B6C2-CBA4-4CD7-AA0C-F1B8996FD1E6}">
      <dsp:nvSpPr>
        <dsp:cNvPr id="0" name=""/>
        <dsp:cNvSpPr/>
      </dsp:nvSpPr>
      <dsp:spPr>
        <a:xfrm>
          <a:off x="0" y="1696585"/>
          <a:ext cx="7170394" cy="71136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Monitoring complexity</a:t>
          </a:r>
        </a:p>
      </dsp:txBody>
      <dsp:txXfrm>
        <a:off x="34726" y="1731311"/>
        <a:ext cx="7100942" cy="641908"/>
      </dsp:txXfrm>
    </dsp:sp>
    <dsp:sp modelId="{AA6E315B-0CAB-4B77-880D-070E63E5B517}">
      <dsp:nvSpPr>
        <dsp:cNvPr id="0" name=""/>
        <dsp:cNvSpPr/>
      </dsp:nvSpPr>
      <dsp:spPr>
        <a:xfrm>
          <a:off x="0" y="2517386"/>
          <a:ext cx="7170394" cy="71136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Increased resource consumption</a:t>
          </a:r>
        </a:p>
      </dsp:txBody>
      <dsp:txXfrm>
        <a:off x="34726" y="2552112"/>
        <a:ext cx="7100942" cy="641908"/>
      </dsp:txXfrm>
    </dsp:sp>
    <dsp:sp modelId="{AA538003-ACE5-427F-8C03-E47078C60368}">
      <dsp:nvSpPr>
        <dsp:cNvPr id="0" name=""/>
        <dsp:cNvSpPr/>
      </dsp:nvSpPr>
      <dsp:spPr>
        <a:xfrm>
          <a:off x="0" y="3338186"/>
          <a:ext cx="7170394" cy="71136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Communication among services is challenging</a:t>
          </a:r>
        </a:p>
      </dsp:txBody>
      <dsp:txXfrm>
        <a:off x="34726" y="3372912"/>
        <a:ext cx="7100942" cy="641908"/>
      </dsp:txXfrm>
    </dsp:sp>
    <dsp:sp modelId="{997C2473-F8AD-4044-85A0-BB62A769B857}">
      <dsp:nvSpPr>
        <dsp:cNvPr id="0" name=""/>
        <dsp:cNvSpPr/>
      </dsp:nvSpPr>
      <dsp:spPr>
        <a:xfrm>
          <a:off x="0" y="4158986"/>
          <a:ext cx="7170394" cy="71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Testing each service is also a challenge</a:t>
          </a:r>
        </a:p>
      </dsp:txBody>
      <dsp:txXfrm>
        <a:off x="34726" y="4193712"/>
        <a:ext cx="7100942" cy="6419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CCA9C-5950-4E78-B06B-ACB7F2D356E8}">
      <dsp:nvSpPr>
        <dsp:cNvPr id="0" name=""/>
        <dsp:cNvSpPr/>
      </dsp:nvSpPr>
      <dsp:spPr>
        <a:xfrm>
          <a:off x="0" y="219058"/>
          <a:ext cx="10515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>
              <a:solidFill>
                <a:srgbClr val="FF0000"/>
              </a:solidFill>
              <a:highlight>
                <a:srgbClr val="C0C0C0"/>
              </a:highlight>
            </a:rPr>
            <a:t>How Microservices </a:t>
          </a:r>
          <a:r>
            <a:rPr lang="en-IN" sz="3700" b="1" u="sng" kern="1200" dirty="0">
              <a:solidFill>
                <a:srgbClr val="FF0000"/>
              </a:solidFill>
              <a:highlight>
                <a:srgbClr val="C0C0C0"/>
              </a:highlight>
            </a:rPr>
            <a:t>Communicate</a:t>
          </a:r>
          <a:r>
            <a:rPr lang="en-IN" sz="3700" kern="1200" dirty="0">
              <a:solidFill>
                <a:srgbClr val="FF0000"/>
              </a:solidFill>
              <a:highlight>
                <a:srgbClr val="C0C0C0"/>
              </a:highlight>
            </a:rPr>
            <a:t> with Each Other??</a:t>
          </a:r>
          <a:endParaRPr lang="en-IN" sz="3700" kern="1200" dirty="0">
            <a:highlight>
              <a:srgbClr val="C0C0C0"/>
            </a:highlight>
          </a:endParaRPr>
        </a:p>
      </dsp:txBody>
      <dsp:txXfrm>
        <a:off x="43321" y="262379"/>
        <a:ext cx="10428958" cy="8008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961FC-D73A-40CF-A115-2F016EB3021B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API Gateway use cases</a:t>
          </a:r>
        </a:p>
      </dsp:txBody>
      <dsp:txXfrm>
        <a:off x="64397" y="67590"/>
        <a:ext cx="10386806" cy="11903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38:26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10429 7030 1053 0,'-7'1'217'16,"-5"2"103"-16,-12-7-323 0,10 6-1 16,5 4-11-16,-4 13-14 15,2 0 0-15,-2 15-4 16,1 1 7-16,2 8 2 16,5-7 9-16,3 1-4 15,5-12 2-15,5-1-8 16,3-6 0-16,10 0-1 15,6-3 5-15,8 1 3 16,5-4 12-16,14-3 4 16,2-4 1-16,12 1 0 15,-4 1-1-15,5 12-67 16,-16 6-15-16,-11 13-15 16,-23 3 0-16,-19 10 2 15,-20-3 68-15,-15 4 54 16,-8-9 30-16,-9 5 20 0,6-10 2 15,-2-3 7-15,8-9-8 16,5-8 2-16,13-10-16 16,2-8 20-16,9-5-6 15,2-5-35-15,6 1-21 16,0-2-17-16,4-4-28 16,4-3-16-16,4 0-1 15,6-3-2-15,5 3 9 16,7 2-1-16,0 5 13 0,5 5 0 15,-4 5 6 1,4 4 2-16,-4 2 7 0,6 3 2 16,-5 0 4-16,5 3-43 15,-3-3-43-15,4-3-154 16,-7-4-8-16</inkml:trace>
  <inkml:trace contextRef="#ctx0" brushRef="#br0" timeOffset="218.15">10770 7140 766 0,'1'-26'144'16,"0"22"63"-16,4 5-236 16,2 4-11-16,-7-5-6 0,1 1 12 15,22 8 8-15,39 54 10 16,-27-24 5-1,-5 0 6-15,6 2 7 0,-3-6-2 16,7-2-91-16,0-11-91 16,10-8-5-16</inkml:trace>
  <inkml:trace contextRef="#ctx0" brushRef="#br0" timeOffset="931.93">12599 5831 900 0,'9'-27'175'0,"-5"0"83"16,1 7-277-16,5-3-3 16,-2 1 4-16,-2 2-1 15,0 6-2-15,-6 4-11 0,-7 7-5 16,-10 11-5-16,-9 3 1 16,-10 8 14-16,-4 3 25 15,0-1 40-15,11-4 10 16,8-2-8-16,9-7-8 15,7 4-17-15,7 2-36 16,8 5-12-16,1 1 5 16,19 1 5-16,7-5 8 15,14-5 3-15,3-6 7 0,15 1 3 16,-8 1-1-16,7 6-5 16,-14 7 0-16,2 10-7 15,-16 3-2-15,-3 8-3 16,-13-2 6-16,-4 5 0 15,-14-7 8-15,-13 11 5 16,-8-4 3-16,-8 5 3 16,-7-2 1-16,-7 3-2 15,2-12-3-15,-4-7 9 16,6-11 1-16,0-12 10 16,9-13 13-16,4-12 0 15,10-7-11-15,7-6-10 16,8 1-13-16,11-2-24 15,8 7 0-15,10 2-1 0,3 6 6 16,6 5-1-16,-2 6 10 16,6 5 0-16,-6 4 2 15,0 3 2-15,-6 1 4 16,-1 1 3-16,-6 1 0 16,0-2 3-16,-9-4-28 15,-2 0-78-15,-9-4-53 16,-7-11-47-16,-9-6-81 0</inkml:trace>
  <inkml:trace contextRef="#ctx0" brushRef="#br0" timeOffset="1181.26">13157 5657 162 0,'19'-9'104'16,"1"-1"0"-16,6-8-9 15,7 0-58-15,8 2 0 16,-1 2-16-16,3 10-10 16,-10 9-12-16,-1 10 2 15,-12 3 0-15,0 5 4 16,-11-6-2-16,-2-1 1 16,-1-8 0-16,9-7 0 15,9-10 1-15,37-27 8 16,16-23 5-16,39-31-137 15,2-20 54-15</inkml:trace>
  <inkml:trace contextRef="#ctx0" brushRef="#br0" timeOffset="1884.6">11522 6680 732 0,'-42'32'162'0,"11"-20"63"15,2 1-228-15,11 4-39 0,2 0-69 16,4-2-34-16,4-3-49 16,5-6 6-16,3-2 18 15,0-4 72-15,0-1 58 16,0-1 62-16,1 1 48 15,3-2 5-15,24-13 0 16,36-43-25-16,-25 30-10 16,-2 0-36-16,16-10-1 15,-3 0 0-15,15-7 1 16,-6 1-2-16,5-4 2 16,-10 12-4-16,4-2 2 15,-15 9 0-15,1-1 2 16,-10 7-2-16,-5 3 1 15,-12 10-1-15,-4 0 6 16,-8 8 32-16,-4 2 39 16,-1-1 11-16,-1 2 16 0,1-1-3 15,0 1-28-15,-2-1-71 16,1 0-194-16,-1-1 41 16</inkml:trace>
  <inkml:trace contextRef="#ctx0" brushRef="#br0" timeOffset="2199.96">11902 6095 344 0,'-25'-1'129'16,"3"3"10"-16,7 1-96 16,0 0-19-16,7 1-25 0,3-1-54 15,5 1-10-15,3 4-6 16,2-3 1-16,2 1 3 16,4 1 44-16,6-2 4 15,-1-2 4-15,6 1-3 16,3-1 2-16,5-2 1 15,-3 1 5-15,5 1 1 16,-4 0 5-16,2 3-1 16,-6 0 0-16,-2 0 0 15,-7-2-1-15,1 1 1 16,-3 4 2-16,3 0 1 16,-1 3 2-16,4 4 1 15,0 2-3-15,0 7 2 16,-2 2 0-16,-6 16 14 0,-5 8 8 15,-12 27 9-15,-11 14-69 16,-20 21 30-16</inkml:trace>
  <inkml:trace contextRef="#ctx0" brushRef="#br0" timeOffset="12787.34">12431 6637 201 0,'-11'14'79'15,"-1"-5"3"-15,2 0-60 16,-6 4-2-16,-5 4-15 16,-8 5-5-16,-3 6-1 15,-12 4 1-15,-3 0 1 16,-12 5-1-16,3-3 5 16,-8 0 30-16,4-5 11 0,-4 2 13 15,9-8 3-15,-2 0 4 16,12-2-29-16,-4 0-11 15,14-7-12-15,-2 2-5 16,8-2-7-16,-3-3-14 16,9-2-12-16,-2 1-1 15,6-5 1-15,-1 0 1 16,4-4 13-16,-3 0 3 16,0-2-13-16,2-2-73 15,2 0-38-15,1 0-26 16</inkml:trace>
  <inkml:trace contextRef="#ctx0" brushRef="#br0" timeOffset="13127.49">11447 6886 423 0,'-9'1'134'15,"2"-2"23"1,-4 3-125-16,0 2-5 0,0 3-21 16,2 4-8-16,0 4-4 15,2 7-2-15,2 4 1 16,1 4 0-16,0-1 2 0,1 6 2 16,-1-4 2-16,0 5 0 15,-1-1 1-15,1 5-2 16,-1-3 0-16,2 3-2 15,1-10-1-15,9 2-2 16,5-10 1-16,11-2 0 16,7-7 4-16,14-8 2 15,4-10-3-15,18-16-137 16,1-7 44-16</inkml:trace>
  <inkml:trace contextRef="#ctx0" brushRef="#br0" timeOffset="120703.2">22328 16151 384 0,'22'-10'84'15,"-4"-2"37"-15,0-2-112 16,11-2-3-16,-2 0-1 16,7 1-2-16,-1 1-1 15,6 0 1-15,-1 2 8 0,2-3 6 16,-4 3 3-16,9-4 1 15,-4-1 2-15,3 0-8 16,-6 2-5-16,4 1-3 16,-11 2-1-16,1 0-3 15,-4 1-1-15,3 1 0 16,-7 0-1-16,5 0 1 16,-4 1-1-16,3 0 0 15,-3 1 0-15,4 0 0 16,-6 4 1-16,5-2-1 15,-6 2-1-15,2 1-80 16,-2 2-72-16,-1 1-6 16</inkml:trace>
  <inkml:trace contextRef="#ctx0" brushRef="#br0" timeOffset="121013.37">22706 16491 605 0,'2'2'130'0,"-1"-3"48"15,5-2-174-15,-6 2-14 16,5 0 3-16,28-16 4 15,41-25 6-15,-23 10 1 16,-1-1-1-16,10-2-3 16,-2 2 1-16,12-3-2 15,-4 4 1-15,9-5-3 16,-7 2-18-16,15-3-161 16,-6 0 45-16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05:06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 7271 162 0,'-21'2'47'0,"-5"3"38"16,3 3-47-16,0 0 9 15,7 0 6-15,2-1 21 16,4-2-12-16,3-2 5 16,4-3-10-16,3 0-14 15,0 0-29-15,0-1-15 0,0 0-8 16,0 0 0-16,2 0 4 16,-1-2 1-16,7-4 3 15,11-1-1-15,37-42 0 16,-25 29-1-16,1-2 0 15,15-5-1-15,2 0 1 0,12-5 1 16,-6 3 0 0,10-3 1-16,-11 4 1 15,3-2 0-15,-10 4 0 0,5-5 0 16,-7 3-1-16,2-4 0 16,-7 5-1-16,-2 1 1 15,-13 10 2-15,-6 3 21 16,-8 9 33-16,-7 1 58 15,-3 3 21-15,0 2 21 16,-2-1-17-16,0 0-28 16,0-1-57-16,0 1-21 15,0 0-21-15,1 0-7 16,0 0-5-16,0 0-70 16,0 0-105-16,0 0-80 15,1 1-48-15,9 4-111 16</inkml:trace>
  <inkml:trace contextRef="#ctx0" brushRef="#br0" timeOffset="1980.28">14485 5123 962 0,'-48'4'256'0,"1"-9"70"16,11-9-286-16,-4 4-37 15,4 8-34-15,-9 4-10 16,2 7-3-16,-14 12-3 15,5 5 27-15,-4 4 9 16,7-2 7-16,-1 1 1 16,8-6 8-1,6-5-4-15,5 6-4 16,-2 8-3-16,-3 13-2 16,1 7 0-16,-4 19-2 15,3-2 4-15,1 17-2 16,5-9 3-16,0 19-9 0,6-3 2 15,-4 12-4 1,7-13 2-16,4 5-2 0,6-19 7 16,6 4 1-16,7-13 3 15,8 5 0-15,1-7 2 16,1 9-1-16,5-10 1 16,3 9-2-16,0-5-1 15,12 10-7-15,3-14 0 16,7 4-4-16,2-15 1 0,8 0 0 15,-6-13 6-15,5 4 0 16,-7-6 5-16,9 6 1 16,-5-5 1-16,13 6 0 15,3-6 1-15,11 3-2 16,-4-9-1-16,11-1-2 16,-6-6 1-16,12-1 0 15,-6-5 0-15,5 3 1 16,-7-5 1-16,9 3 0 15,-10-4 1-15,13 2 0 16,-6-5 0-16,9 1 1 16,-11-4 1-16,11-4-1 15,-13-5 1-15,12-7-1 16,-12-5 0-16,10-5 0 16,-12-2-1-16,3-3-2 15,-14 4 1-15,11-1-1 16,-12 4 2-16,6-2-1 0,-10-3 2 15,9-2 0-15,-13-5 1 16,11-10 0-16,-5 0 0 16,10-19 2-16,-11-3 1 15,7-13 0-15,-12 2 2 16,-6-3 2-16,-13 17 5 16,-4 2 25-16,-17 17 6 0,2-3 1 15,-5 0 0-15,5-11-6 16,-2-1-25-16,1-13-5 15,-3 2 12-15,-2-1 19 16,-5 7 8-16,-3-5-1 16,-4 6-1-16,1-13-14 15,-5 1-19-15,-2-7-5 16,-4 5 2-16,-3-7 12 16,-3 18 1-16,2-6-2 15,3 6-3-15,0-20-8 16,5 9-12-16,-3-10 2 15,0 9 1-15,-3 2 27 16,-2 23 7-16,-8-9-9 16,-1 8-1-16,-6-5 5 0,-3 2-26 15,-5-7-6-15,5 11 17 16,-8-5 7-16,3 5-12 16,-6-4 33-16,3 9 17 15,-11 1-11-15,3 3-13 16,-9 0 8-16,0 6-36 15,-8-5-1-15,8 3 0 16,-11-3-21-16,5 7 3 0,-13-1 7 16,0 8-11-1,-10-1 2-15,7 7 26 0,-3 0-4 16,13 3-6-16,-11-1-20 16,8 3-2-16,-9 2 6 15,3 4 0-15,-14 5-12 16,12 8-4-16,-13 3 6 15,8 3-5-15,-14 7-4 16,11 0 12-16,-2 0 26 16,10 1-20-16,-19 9-112 15,9-1 1-15,-11 1 6 16,6-1 17-16,-20 16-223 16,18-4 203-16</inkml:trace>
  <inkml:trace contextRef="#ctx0" brushRef="#br0" timeOffset="6979.6">14523 9575 754 0,'-12'-4'258'16,"-3"3"36"-16,2-2-192 16,0 1-61-16,2 1-24 15,2 2 4-15,1-1-15 16,-7 4-10-16,-2 3-27 16,-13 10-55-16,-5 6-1 0,-10 6 33 15,3 2 37-15,-3-1 48 16,10-9 65-16,2-5 7 15,11-7-32-15,1 0-33 16,6 1-26-16,0 7-20 16,2 11-22-16,-1 21-13 15,3 8-5-15,-4 18-7 16,3-1 10-16,0 8 10 16,2-11 14-16,2 1 5 15,7-11 9-15,4-1 0 16,2-10 0-16,6 3 0 15,0-6-1-15,6 10 0 16,4-2 2-16,8 16 0 16,3-4 2-16,13 13 1 15,-2-3 0-15,9 10 0 16,-3-17 0-16,14 8-3 0,-8-8 1 16,12-4-2-16,-4-14 1 15,10 6 0-15,-12-12 2 16,6 0-1-16,-9-6 0 15,6 3-2-15,-7-11 0 16,13 0-4-16,-1-11-1 16,13-2-1-16,-6-10 3 0,10-4 0 15,-7-8 4-15,10-7-1 16,-9-3 2-16,9-9-1 16,-9-3-1-16,7-11 1 15,-11 1 2-15,15-13 0 16,-6 3 1-16,6-10 2 15,16-19-4 1,-1-6 3-16,-1-7 0 16,-5-2 0-16,-2 1 0 15,-30 22 1-15,1-6 1 16,-17 15 0-16,-1-4-1 16,-12 10 1-16,-2 0 1 15,-9 11 0-15,-5-1 4 16,-6 11 4-16,-3 1 22 15,-7 7 20-15,-3 5 51 16,-6 2 11-16,-7-5 5 0,-4 0-21 16,-8-8-17-16,-5-4-45 15,-7-6-5-15,0 4 9 16,-5-7 16-16,2 5 2 16,-4-3 3-16,2 6-8 15,-9-8-18-15,-2 7-16 16,-11-2-5-16,2 4-8 15,-10-3 1-15,5 4 0 16,-5-6-1-16,11 3-3 16,-8-7 1-16,10 4-2 0,-12-4-1 15,6 8 0-15,-8-4 0 16,5 8-8-16,-5-2-8 16,8 9 3-16,-9-2 3 15,4 6-27-15,-6 3 35 16,7 4 7-16,-4-2 2 15,11 5-17-15,-1-4 22 16,8 2-28-16,-9 1-3 16,7 3-6-16,-4 1 15 15,5 3 7-15,-3 3-24 16,11 3-2-16,-4 2-26 16,8 2-29-16,-1 3-4 15,4-2 25-15,-5 5 5 16,4-7 33-16,-1 1 57 0,4 0 11 15,1-2 8-15,8-2 10 16,6 0-2-16,4-2-29 16,2 2-12-16,3-3-16 15,3 2-36-15,4-1-31 16,-1 0-121-16,4-3-166 16,1 1-6-16</inkml:trace>
  <inkml:trace contextRef="#ctx0" brushRef="#br0" timeOffset="10127.34">14125 13529 802 0,'-30'5'206'15,"-7"-1"73"-15,-4 3-240 16,7 0-24-16,-6 6-3 16,3 4-23-16,-9 15-15 15,2 4 10-15,-7 12-2 16,7 3-15-16,-5 13 1 0,11-9 9 16,2 4 2-16,10-6-1 15,1 9 16-15,10-9 2 16,4 18-5-16,4 1-7 15,2 20-7-15,5 3-5 16,5 18-3-16,0-7 5 16,6 8 6-16,4-17 8 15,5-3 2-15,2-18 4 16,13 4 0-16,3-11 1 16,13 11 0-16,-3-8 2 0,9 10-2 15,-4-8 2 1,9 10-3-16,-4-12-1 0,20 5 0 15,0-12-1-15,13 3-4 16,-4-14 2-16,17 1-1 16,-9-14 1-16,13-1 2 15,-10-8 2-15,13 4 1 16,-13-9 2-16,11 1-3 16,-40-18-10-1,2 2 6-15,87 2 1 16,-13-6 1-16,12-9 2 15,-19-8 2-15,-30-3 1 16,-13 0 0-16,10-11-1 16,-12 0-1-16,17-9 0 15,-10-6 1-15,8-13 2 0,-9 3 2 16,4-10 1 0,-19 8 0-16,-1 0 0 0,-16 8-2 15,-1-5 0-15,-12 7 0 16,0-10-2-16,-11 0-2 15,2-8 2-15,-9 2-2 16,2-4-1-16,-8 9 3 16,1-4 1-16,-12 15-2 15,-1 4 4-15,-8 9 4 0,-3-3 19 16,-5 7 0-16,-1-15 3 16,-1-7-2-16,0-25-2 15,-1-5-18-15,-1-20-2 16,1 6 0-16,-3-4 1 15,1 20 2-15,-4 6 21 16,-1 21 19-16,-7 1 20 16,-2 14 0-16,-9 0 15 15,-1 1-21-15,-5-4-4 16,1 6 5-16,-6-7 16 16,2 3-18-16,-8-6 3 15,1 4-8-15,-9-4-26 16,0 4-15-16,-10-6-4 15,5 7 24-15,-6-2 22 16,5 8 2-16,-14 1 2 0,7 7 4 16,-12-2-27-16,3 3-27 15,-4-4-3-15,9-3-3 16,-19-2 0-16,8 0-1 16,-19-5-20-16,3 3 3 15,-17 0 2-15,10 6-6 16,-18 2-1-16,16 9 29 15,-19 3-4-15,13 4 4 0,-18 0-5 16,12 2-119-16,-23 2 122 16,9 2-5-16,-21 4-19 15,19 3 28-15,-14 7 139 16,17 0-149-16,2 4-18 16,24 1-20-16,-14 2-342 15,25-4 56-15</inkml:trace>
  <inkml:trace contextRef="#ctx0" brushRef="#br0" timeOffset="17961.72">11925 1668 26 0,'11'3'5'15,"5"-3"4"-15,3-2-7 16,10 0-3-16,3 1 2 16,10 2-1-16,-3 0 1 15,8 0-2-15,-3 3 1 16,10-1 0-16,-5 2 0 0,6 1 0 16,-3-1 0-16,10-1 0 15,-4-4 1-15,17-4-2 16,-4-3 1-16,14-2 1 15,-7 0-1-15,15-4 1 16,-10 5 1-16,18 1 0 16,-13 5 1-16,14-5-2 15,-12 3 1-15,18-6-1 16,-10-1 0-16,16-8 3 16,-9 3 2-16,13-1 20 15,-18 0 3-15,8-2 6 16,-12 3-4-16,11-2 3 15,-10 5-16-15,15-2-2 16,-12 0-4-16,17 5 1 16,-11 0-6-16,11 0-5 15,-15 2-1-15,10 2-1 0,-15-1 2 16,12 5 0-16,-13 2 0 16,11 1 0-16,17 3 0 15,4 1-2 1,-3 3 0-16,2-3 0 15,5 3 0-15,-23 4 1 16,13 4-1-16,-9-4 0 16,17 6 2-16,-12-3 0 0,13 0 0 15,-13-6 1-15,16 0-1 16,-15-3-1-16,14-3 0 16,-12-3-1-16,17-1 0 15,-17-1 1-15,12-3-1 16,-18-1 1-16,17 0-1 15,-18 2 0-15,13-4 1 16,-14 2 0-16,15 1-1 16,-15 2 1-16,4-1 0 15,-18 1 0-15,6 3-1 16,-22 3 1-16,4 0-1 16,-17 2 1-16,5 2-1 15,-14-1 1-15,3 1 1 16,-17-3-1-16,-2 0 1 15,-15 0 0-15,-4 1 1 16,-10-2 0-16,-3 2 3 16,-6-4-15-16,-5 1-11 0,-11 3-1 15,-37 11-50-15,-34 1 4 16</inkml:trace>
  <inkml:trace contextRef="#ctx0" brushRef="#br0" timeOffset="18618.97">10006 3534 831 0,'-11'11'241'0,"7"-9"3"16,0 2-385-16,7 5-105 0,2 11-29 16,-1-2 18-1,10 2 24-15,3-3 187 16,7-5 3-16,4-7 29 0,10-4 9 15,-2-3 5-15,17-4 3 16,2-3 1-16,20-4 3 16,6-5 1-16,30-8 2 15,6-4-1-15,32-11 0 16,-2-1-1-16,33-6-2 16,-10 7 4-16,19-7-4 15,-25 8-3-15,19-6 1 16,-32 5 6-16,4-10 34 15,-31 6 16-15,-2-4 39 16,-32 11 5-16,-10 0 9 16,-24 12-36-16,-12 6-11 15,-21 10-34-15,-7 4 0 0,-12 5-12 16,-2 2-7-16,-4 0-80 16,1 0-92-16,-3 25-6 15</inkml:trace>
  <inkml:trace contextRef="#ctx0" brushRef="#br0" timeOffset="64126.42">12276 7159 420 0,'-23'26'151'0,"-4"-8"31"15,5-1-119-15,8-7-17 0,9-6-19 16,5 1-39-16,4-3-11 16,-4-2-4-16,1 0 3 15,12 1 4-15,14-1 9 16,41-7-3-16,-37-4 2 15,2-8 0-15,2-5-8 16,-2-6 16-16,4-5 1 16,1-2 3-16,8-4 2 15,-5 8 0-15,5 2 2 16,-8 8 0-16,-1 3-23 16,-12 9-50-16,-4-1-75 15,-14 3-15-15</inkml:trace>
  <inkml:trace contextRef="#ctx0" brushRef="#br0" timeOffset="64409.66">12466 6805 377 0,'-3'0'101'0,"3"-1"37"15,0 0-106-15,0 1-5 0,0-1-8 16,0 1-8-16,0 0-12 16,0 0-2-16,1 0-2 15,2 0 2-15,13 2 5 16,5 4 3-16,32 17-1 16,-31-6 0-16,-1 3 1 15,5 16 1-15,1 4 0 16,3 20 3-16,-3 11-21 0,-2 38-132 15,-15 7 37 1</inkml:trace>
  <inkml:trace contextRef="#ctx0" brushRef="#br0" timeOffset="68219.61">2893 4792 631 0,'-52'-15'209'16,"15"9"21"-16,-13-6-167 15,12 5-49-15,-1 1-18 16,9 2-9-16,-1 0-39 16,7 4-24-16,-4 0-38 15,1 3-25-15,-4 2 7 16,1 6 46-16,-4 1 49 15,1 0 41-15,-5 6 27 0,4 7-1 16,-6 10-6-16,-1 10-23 16,-1 20-3-16,8 5-1 15,3 16-2-15,11 0-3 16,7 19-45-16,7-6-27 16,6 17-13-16,3-8 1 15,4 9 4-15,1-14 45 16,4 11 27-16,-4-16 15 15,3 12 1-15,0-16 0 0,9 8 2 16,6-15-2-16,12 2-1 16,1-14 0-16,15 8 1 15,-1-16 0-15,12 8 1 16,-3-7 1-16,21 4-1 16,-2-13 2-16,14 5 1 15,-6-16 0-15,24-7 0 16,-8-14 1-16,17-10-1 15,-9-16-2-15,21-9 0 16,-20-8 0-16,13-5-1 16,-15-3-1-16,19-6 2 15,-15-3 0-15,14-18-2 16,-15-2 2-16,21-22 0 16,-17-4 0-16,8-22 46 15,-19 6 6-15,11-25 2 16,-25 14 1-16,1-6 37 15,-20 0 45 1,-12 9-18-16,-25 22 33 0,-12 6-23 16,-22 3 13-16,-8 21-40 15,-10-9-34-15,-5-1-32 16,-6-15-10-16,-4 2-14 16,-15-11 3-16,1 10 1 0,-17-4 5 15,-3 15 15-15,-13-5 4 16,6 14 3-16,-19-5 7 15,8 7-8-15,-11-4-18 16,10 15-4-16,-10-5-10 16,16 12-14-16,-13-3-7 15,9 7-5-15,-14-3-10 16,10 8 2-16,-14-2 2 16,9 6 9-16,-16 2-2 15,12 5 11-15,-12 2 0 16,12 7 0-16,-12-1-1 15,15 3 4-15,-8 3-3 16,11 4 0-16,-6 1-3 16,16 4-2-16,-7 7-19 15,10 7-20-15,-8 9-127 0,14 7-145 16,-1 18-11-16</inkml:trace>
  <inkml:trace contextRef="#ctx0" brushRef="#br0" timeOffset="71221.39">3521 8681 560 0,'-42'-10'232'0,"-4"4"11"16,7 5-151-16,-7 4-38 16,0 6-44-16,-10 16-13 15,1 8-17-15,-7 21-3 16,7 4 4-16,-3 8 5 16,11-11 9-16,4 0 4 15,11-14 3-15,1 5-4 16,8-1-1-16,-3 20-4 15,5 7 1-15,-1 23 0 16,3 2 2-16,3 28 0 16,5-9 3-16,6 15-2 15,7-10-2-15,6 13-5 0,7-19-8 16,9 10-53-16,5-14-1 16,7 3 3-16,1-20 5 15,10 5 11-15,-3-20 51 16,13 2 1-16,3-16 0 15,16 4 0-15,-1-17-2 16,14 1 2-16,-6-10 1 0,15 1-1 16,-6-9 1-16,16-2-1 15,-9-8 0 1,18-2 1-16,-9-14 0 0,11-8 0 16,-10-8-1-16,13-17 0 15,-14-11-1-15,11-11 0 16,-20-8 0-16,10-15 2 15,-19 3-1-15,8-17 1 16,-15 4 1-16,5-18-1 16,-15 6-1-16,1-10-1 15,-20 11 1-15,-3-10 24 16,-16 14 17-16,-6 0 49 16,-13 16 18-16,-6 2 41 15,-14 22-16-15,-13-7-12 16,-6 2-48-16,-11-25-17 15,-4-5-42-15,-11-17-8 0,3 8-2 16,-16-8 7-16,-1 18 3 16,-18-2 11-16,2 15-2 15,-16-5 25-15,3 18-4 16,-20 1 13-16,7 15-9 16,-15-3 10-16,10 12-19 15,-17-3-3-15,19 3-17 16,-10-3-2-16,12 6-7 15,-15 1-32-15,16 6-7 0,-15 9-16 16,9 11-17-16,-19 18-28 16,13 11 16-16,-17 24-106 15,10 15-52-15,-12 31-90 16,26 2-74-16</inkml:trace>
  <inkml:trace contextRef="#ctx0" brushRef="#br0" timeOffset="71906.57">4510 16318 447 0,'22'-34'91'0,"8"-15"43"16,0-7-134-16,15-24 1 15,1-1-2-15,12-18 5 16,-8 5-1-16,11-16-68 15,-4 8-69-15,4-11 0 16</inkml:trace>
  <inkml:trace contextRef="#ctx0" brushRef="#br0" timeOffset="72318.47">4565 15221 1071 0,'-13'14'281'0,"-5"-14"87"16,9 0-319-16,6 0-49 15,3-3-55-15,8-4-74 16,8-7-3-16,18-15 3 16,9-10 33-16,19-14 39 15,6 1 55-15,15-1-1 16,-9 14 1-16,9 12-2 15,-13 18 0-15,-2 18-3 16,-15 17 1-16,2 29 1 16,-15 22 1-16,6 71 8 15,-3 39-17-15,9 101-213 16,-17 22 71-16</inkml:trace>
  <inkml:trace contextRef="#ctx0" brushRef="#br0" timeOffset="79373.72">15452 1962 613 0,'7'27'68'16,"8"11"87"-16,3 11-206 0,10 25 43 15,4-1 4-15,10 17 2 16,-1-6 1-16,9 10 0 16,-3-13 1-16,7 15 1 15,-12-14-1-15,4 8 1 16,-10-14-16-16,-1 12-55 16,-13-9-80-16,1 8-5 15,-9-8-81-15</inkml:trace>
  <inkml:trace contextRef="#ctx0" brushRef="#br0" timeOffset="79619.07">15265 1672 1200 0,'-13'3'167'0,"12"-7"99"16,6 12-413-16,5 13 2 0,13 29 5 15,4 16 61 1,9 34-13-16,0 12 18 0,-1 23-141 16,-8-6-4-1</inkml:trace>
  <inkml:trace contextRef="#ctx0" brushRef="#br0" timeOffset="79811.56">15603 1577 641 0,'53'-1'122'0,"18"7"66"16,17 10-190-16,45 21-150 0,10 11-37 16,34 11-33-1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06:41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11826 5737 200 0,'-1'5'92'16,"-4"-3"-10"-16,0 1-80 15,3-3-54-15,2 0-5 16,0 0 0-16,0 0 3 16,2 0 47-16,-1 0 4 15,0 0 4-15,1 0 2 16,3 0-1-16,2 2 0 0,0 2 0 15,0-1-1-15,-2 1-1 16,6 1 4-16,-1 0 3 16,2 0 2-16,37 9 0 15,-29-17 0-15,-3-1-3 16,4 1-3-16,1 1-3 16,4-3 2-16,2 2 1 15,7-6 3-15,0-3 3 0,9-7 6 16,-1-6 4-16,9-14 17 15,-4-3 2-15,10-13 4 16,-5 0-2-16,9-10 0 16,-6 9-15-16,11-3-6 15,-7 8-5-15,6-2-5 16,-10 8-4-16,6-4 0 16,-12 6-1-16,-1 2 0 15,-14 10 2-15,-2 8 4 16,-16 10-1-16,-4 5 4 15,-9 5 4-15,-3 3 7 16,-1-1-1-16,-1 1 26 16,1 0 6-16,0 0 6 15,-1 0-7-15,1 0 1 16,0 0-26-16,0 0-8 0,-1 0-9 16,0 0 0-16,0 0-4 15,1 0 4-15,0 0 0 16,0 0 11-16,0 0 4 15,0 0 5-15,0 0-3 16,0 0-4-16,0 0-12 16,0 0-13-16,0 0-14 15,0 0-52-15,0 0-53 16,-1 0-115-16,-1 1-25 16</inkml:trace>
  <inkml:trace contextRef="#ctx0" brushRef="#br0" timeOffset="93036.9">11050 7995 80 0,'7'-1'76'15,"-2"2"5"-15,-2-1 18 16,-3-1-35-16,0 1-3 16,0 0-14-16,0 0-24 15,0-1-33-15,1 0-96 16,1 0 22-16</inkml:trace>
  <inkml:trace contextRef="#ctx0" brushRef="#br0" timeOffset="94428.84">8105 8048 704 0,'-1'0'208'0,"-1"0"32"16,1 0-217-16,0 0-24 16,1 0-34-16,1 0-4 15,7 0-2-15,28 0 2 16,37 0 18-16,-30 0 2 16,-3 0 3-16,-1 0 5 15,-7-1 6-15,0 0 0 16,-5 2 0-16,2 0 0 15,-3 3 1-15,8-3 0 16,1 2 1-16,12 2 0 16,1-1 2-16,11-1-1 15,-2 0 3-15,13 4-1 16,-8 0 0-16,8 1 1 16,-10 1 0-16,5 2-2 0,-11-2 0 15,2-3 0-15,-10-1-1 16,10 0-1-16,-9-3 2 15,8 1-1-15,-5 0 0 16,8-2 1-16,-9 3 0 16,12 0 0-16,-5 0 1 15,9 2 1-15,-5-1-1 16,9 2 1-16,-12-1-1 0,6 0 0 16,-10-4-1-16,5 3 0 15,-7-4 0-15,9-1 0 16,-6-1 0-16,9 1 0 15,-7 0 1-15,6-1-1 16,-8 2 1-16,6-1 0 16,-7 0 0-16,9-1 1 15,-2 1 0-15,9-2 1 16,-7 2-1-16,11-3 1 16,-7-2 1-16,8-2-2 15,-11-1 0-15,12-1-1 16,-11 3-2-16,6 2 1 15,-11 3-2-15,9 2 1 16,-11 1 1-16,14-3 1 16,-1 4-1-16,12-4 3 0,-6 1-2 15,10-3 0-15,-9 3 2 16,6-5-3-16,-9 4 1 16,8-1 0-16,-10 1 0 15,5-2-1-15,-11 2 0 16,9-2-1-16,-8 1 4 15,14 2-3-15,-7-1 2 16,11 1 1-16,-7 3 0 16,11-6-3-16,-13 3 3 0,12 3-2 15,-9 0 0-15,8-2 0 16,-8 0 1-16,14 3-3 16,-8-5 2-16,15-2 0 15,-12-1-1-15,10 4 0 16,-13-5 0-16,7 4 0 15,-13 0-1-15,7 4 0 16,-14-3-2-16,2 3 0 16,-14 0 1-16,-1-1 0 15,-13 2 2-15,-7 0 1 16,-14-1 3-16,-6-2 7 16,-12-2 15-16,-4 1 15 15,-2-3 1-15,-1 3-4 16,-1-1-24-16,1 1-215 15,0 0 45-15</inkml:trace>
  <inkml:trace contextRef="#ctx0" brushRef="#br0" timeOffset="105321.43">5431 9584 271 0,'-2'3'52'16,"3"-2"25"-16,1 2-82 15,-2-3-2-15,0 0 2 16,0 0 0-16,1 0 3 15,1 0 0-15,-1 0 0 0,10 2-1 16,2 0 1-16,4 2-1 16,36 11-1-16,-28-12-2 15,-4 2 0-15,5-3-2 16,-3 2 2-16,3-1-2 16,-5 2 3-16,3-2-4 15,-1 2 3-15,7 1-1 16,3-2 2-16,10 0 0 15,2-2 4-15,13-2 1 16,-3 0 0-16,9-1 1 16,-10-2 1-16,1 2-2 15,-9 1-1-15,1-2-1 16,-8-1 0-16,8-1 1 16,-3-1 1-16,10-4 3 15,-1 1 2-15,9-1 2 0,-5 0-2 16,6-3 0-16,-7 5-2 15,6 0 0-15,-7 3-1 16,10 3 3-16,-7 1 0 16,13-2 75-16,7-1 126 15,3-2-107 1,-7-4-5-16,-1 1-76 16,-5 2-26-16,-16 3 0 15,6 1 2-15,-4 3 1 16,11-1 2-16,-5 0 3 0,9-1 0 15,-6-1 1-15,9 0 1 16,-9 1 0-16,5 0-2 16,-9 0 0-16,10-3 2 15,-7-2 1-15,11-2-2 16,-7-2 1-16,9 1 0 16,-13-2-2-16,7 1-1 15,-10 3 1-15,11 2 0 16,-6 2 0-16,13 0 0 15,-6 3 3-15,11-3-1 16,-10 2 0-16,4 0 0 16,-12-1-1-16,8-1-1 15,-13 2 0-15,4-2-2 16,-12-2 1-16,3 2 0 16,-10-1 1-16,2 3-1 0,-9 0 1 15,4 4-1-15,-6-2-1 16,2 3 1-16,-6-1 0 15,3 4 1-15,-6-2 1 16,-1 0 0-16,-8-1 3 16,-5-2 11-16,-5 0 21 15,-4-1 32-15,-2-1 8 0,-3 0 9 16,0 0-8 0,0-1-17-16,0 1-28 0,-1 0 17 15,1 0-1-15,0 0 3 16,-1 0-5-16,0 0-7 15,0-2-44-15,1 2-293 16,0 0 79-16</inkml:trace>
  <inkml:trace contextRef="#ctx0" brushRef="#br0" timeOffset="135762.25">3049 10813 349 0,'-8'16'143'0,"-1"-5"3"0,3-7-94 16,3 3-28-16,3-3-25 15,2 2-12-15,4-1-4 16,-6-5-4-16,1 0 5 16,13 0 2-16,11-3 7 15,46-13 2-15,-33-1 5 0,7-7 2 16,-5 0 0-16,9-8 1 16,-5 4 0-1,7-8-1-15,-6 6 0 0,8-3-1 16,-7 4-1-16,5 2 0 15,-7 9 0-15,-1-1-2 16,-7 9 2-16,-3 5 0 16,-9 2 0-16,1 1 2 15,-8 3 0-15,5 1-1 16,-2-2-4-16,3 5-74 16,-3-3-51-16,1 4-12 15</inkml:trace>
  <inkml:trace contextRef="#ctx0" brushRef="#br0" timeOffset="136398.62">3340 11762 568 0,'-1'3'160'0,"1"-1"20"16,-1-3-193-16,1 0-107 15,-2 1-15-15,2-1-2 16,0 0 14-16,2 0 38 15,3-1 72-15,14-6 11 0,33-17 2 16,-29 8 1-16,1-2 2 16,7-8 0-16,1 1 2 15,6-6 2-15,-3 2 0 16,6-2 1-16,-3 5-1 16,9-3 0-16,-6 4-4 15,9-7 1-15,-8 3-1 0,4-3-1 16,-7 4-1-1,0 3 1-15,-9 7-1 16,1 3 1-16,-7 7 1 0,3 2 2 16,-6 5 0-16,2 0 1 15,-3 4 0-15,1 0 0 16,-4 1-9-16,4 4-25 16,-4 1-21-16,2 5-29 15,-1 3-21-15</inkml:trace>
  <inkml:trace contextRef="#ctx0" brushRef="#br0" timeOffset="137086.78">3424 12776 335 0,'-1'0'74'16,"3"-8"29"-1,5-2-100-15,7-13 0 0,4-7-3 16,13-8-2-16,3-4 2 15,12-9 0-15,2 2 0 16,11-8 0-16,-6 3 1 16,7-13 1-16,-6 7 0 0,4-2 1 15,-10 4 1-15,8 2-2 16,-8 11-1-16,4 1-1 16,-7 10-1-16,4 1-2 15,-10 10 2-15,0 4-2 16,-7 5 0-16,0 1-2 15,-5 8-7-15,2 2-45 16,-6 8-18-16,1 2-30 16,-3 3-36-16</inkml:trace>
  <inkml:trace contextRef="#ctx0" brushRef="#br0" timeOffset="137756.16">3514 13001 300 0,'1'-5'121'16,"-1"4"-5"-16,1 1-62 15,-1 0-68-15,0 0 0 0,1 0 3 16,1 0 2-1,13 0 5-15,4-3 1 16,36-13 3-16,-28-3 1 0,-2-3 2 16,11-3 3-16,-4-2 0 15,8-7-2-15,-6-1 0 16,12-9 0-16,-4-1-2 16,12-10 0-16,-2 5 1 15,14-9 3-15,-6 4 4 0,8-6 26 16,-12 8 2-16,-1 2 1 15,-14 13-4-15,-6 8-3 16,-15 14-27-16,-4 7 0 16,-7 8-2-16,-3 3-1 15,-2 2-4-15,0 3-60 16,2 2-62-16,4 0-34 16,4-3-69-16</inkml:trace>
  <inkml:trace contextRef="#ctx0" brushRef="#br0" timeOffset="138348.57">3554 13875 824 0,'7'-9'109'15,"2"-6"96"-15,2 8-280 16,30-29 51-16,12-17-12 16,40-34-95-16,21-13-73 15,39-43-10-15</inkml:trace>
  <inkml:trace contextRef="#ctx0" brushRef="#br0" timeOffset="141439.87">3018 14719 794 0,'-10'1'225'0,"-3"-18"47"16,5 17-228-16,5-3-81 16,5-1-39-16,-2 2-5 0,1 0 0 15,20-26 15-15,55-53 28 16,-29 28 33-16,12-12 0 15,-5 5-1-15,6-11 3 16,-8 4-1-16,4-7-1 16,-7 9 1-16,5-6 2 15,-7 13-1-15,9 3 0 16,-10 13 1-16,3 3 0 16,-9 7 0-16,3 2 2 15,-6 9 0-15,1-1 0 16,-5 7-12-16,4 6-68 15,-10 7-25-15,2 8-78 16,-6 9-49-16</inkml:trace>
  <inkml:trace contextRef="#ctx0" brushRef="#br0" timeOffset="141726.1">3493 15541 824 0,'2'0'90'0,"11"-23"115"15,8-14-250-15,17-22 0 16,12-11 33-16,18-26 5 15,2 1 1-15,14-10 2 16,-3 11 3-16,17-11-24 16,-7 16-66-16,19-4-108 15,-15 20-10-15</inkml:trace>
  <inkml:trace contextRef="#ctx0" brushRef="#br0" timeOffset="145126.01">14429 10443 204 0,'-11'2'253'0,"-1"-4"-73"16,6-4-4-16,2 2-106 15,2 1-50-15,-1 1 7 16,2 1 1-16,0-1 31 15,0 1 10-15,0 0 3 0,-1 0-13 16,2 0-26-16,0 0-40 16,0-1-15-16,0 1-4 15,0 0 4-15,0 0 14 16,0 0 3-16,0 1 3 16,0 0-4-16,0 0-4 0,0 0-6 15,0-1 0-15,2 0 0 16,14-1 3-16,15 0 3 15,33-4 5 1,-27 2 1-16,-6 1 0 0,5 1 1 16,-8-1 0-16,3-1 0 15,-7 3 1-15,6 0 0 16,-7 0 1-16,6 1 2 16,0-1 2-16,7 2-1 15,-5-4-1-15,6 1 0 16,-5-2-1-16,0 0-2 15,-2-2 1-15,1 3 1 16,-3-1 0-16,5 2 0 16,-6 0-2-16,1 2 2 15,-5 0-1-15,1 0 1 16,-7 0 0-16,3-1 0 0,-4 1 0 16,4 0 0-16,-2 0-2 15,7 0 0-15,-2 0 0 16,4-3-1-16,-3 0 1 15,4-2 2-15,-5 1 0 16,1-2 2-16,-2 1-1 16,2 2 0-16,-2 0-1 15,6 0 0-15,-2 1-1 16,10 1 0-16,-3-2 1 0,7 1 0 16,-6-2 0-16,3 1 0 15,-7 0 1-15,5-1 1 16,-8 2-1-16,7 0 1 15,-4-1 0-15,3 2-1 16,-5-1-1-16,1 1 0 16,-7-2 0-16,-2 2 0 15,-5 0 0-15,1 1 0 16,-5-1 0-16,2 1 1 16,-3 0-1-16,3 0 0 15,-3 0 0-15,3 0 0 16,-2-1 0-16,0 1 0 15,-6-1 1-15,3 1 3 16,-4 0 1-16,-4-2 3 16,0 1-1-16,0 0 0 0,0 1-5 15,0 0-4-15,0 0-142 16,0-1-74-16,-1 0-25 16</inkml:trace>
  <inkml:trace contextRef="#ctx0" brushRef="#br0" timeOffset="147433.26">17164 10431 293 0,'-4'9'152'0,"2"-3"-16"15,2-7-68-15,0 2-62 16,0-1-26-16,0 0-2 15,0 0-1-15,0 0 4 16,1 0 15-16,0 0 4 16,9-1 0-16,6-1 1 15,3-2 0-15,41-7 1 16,-33 6-1-16,5 2-1 0,3-2 0 16,9 3 0-1,-3-2 0-15,12 1 0 0,-3-2 1 16,5 3-1-16,-4 1 2 15,10-3-1-15,-7 3-1 16,9-1 0-16,-3-2 0 16,6 0-1-16,-12 0 1 15,3 2-1-15,-11 1 0 16,5 0 0-16,-8 2 0 0,10 2 0 16,-3-2 1-16,7 3 0 15,-9-1 1-15,5-2 0 16,-8 3-1-16,6-2 0 15,-10-2 0-15,10-1-1 16,-4 2 1-16,10-2-1 16,-5-1 0-16,10 2 0 15,-10 0-1-15,2-3 1 16,-10 2 1-16,2 1-1 16,-11 0 2-16,5-1-1 15,-8 3 1-15,3 0 1 16,-8-4 0-16,0 2 3 15,-8 2 6-15,-3-4 41 16,-7 1 15-16,-3 1 38 0,-4 0 21 16,0 0 41-16,-2 0-22 15,0 0 9 1,0 0-30-16,0 0-15 0,0 0-44 16,-1 0-17-16,0 0-25 15,1 0-12-15,0 0-38 16,0 0-107-16,0 0-98 15,-2 0-127-15,1-1-89 0</inkml:trace>
  <inkml:trace contextRef="#ctx0" brushRef="#br0" timeOffset="149520.16">20342 10271 783 0,'3'1'195'0,"-1"0"-43"0,0-2-339 16,-2 0-67-16,1 0-133 15</inkml:trace>
  <inkml:trace contextRef="#ctx0" brushRef="#br0" timeOffset="150236.24">20634 10259 35 0,'30'0'25'15,"-2"0"-5"-15,5 2-4 16,-2-1-12-16,6 2-2 16,-2-2 0-16,6 0 2 15,-3-2-1-15,5-1 3 16,-5-3 0-16,2 1-1 15,-7 0-1-15,3 2 1 16,-3 2-2-16,3 0 2 16,-3 2 1-16,6-1-1 15,-4 1 0-15,5 0-2 16,-3 0-1-16,2-2 0 16,-5 3 0-16,-1-3 1 15,-9-2 0-15,0 2 1 16,-3 2 0-16,0-2 0 15,-3 1-2-15,3 1 0 0,-4-1-2 16,4-1 0-16,-4 0-1 16,4 1 0-16,0-1 0 15,1 0 0-15,-4 0 1 16,3 1 1-16,-4-1 2 16,2 2 0-16,-3-1 1 15,4 0 0-15,-2 1 8 16,6-1 42-16,0 1 1 15,3-4-1-15,-3 2-1 16,-1 0-7-16,-4-2-42 0,1 1 3 16,-3 0 1-16,2-2 2 15,1 2-1-15,4 1 3 16,-2-1-2-16,6 1-2 16,-1-1-2-16,3 1 0 15,-2-1-6-15,4 1 0 16,-5 1 0-16,0-1-1 15,-5 1 1-15,0 0 1 16,-3 0-1-16,4-1 1 16,-5 2 0-16,7-4 0 15,-3 2 1-15,8 0 3 16,-4-2 0-16,3 1 1 16,-6-1-1-16,3 1 2 15,-10 1-1-15,-2 0 2 16,-5 1 3-16,-3 0 36 0,-4-1 18 15,0 0 30-15,-2 0 9 16,0 0 7-16,0 0-35 16,0 0-27-16,0 0-42 15,0 0-174-15,0 0-74 16,0 0-42-16</inkml:trace>
  <inkml:trace contextRef="#ctx0" brushRef="#br0" timeOffset="150652.13">23487 10264 513 0,'-36'-3'-22'15,"6"0"145"-15</inkml:trace>
  <inkml:trace contextRef="#ctx0" brushRef="#br0" timeOffset="151026.13">23233 10294 178 0,'-7'1'230'16,"7"-1"-43"-16,-1 0 5 15,1 0-82-15,0 0-22 16,0-1-49-16,0 1-12 16,0 0-18-16,0 0-7 15,0 0-9-15,0 0-8 16,0 0-2-16,0 0 0 15,1 0 2-15,3 0 0 0,19 0 5 16,45 0 3 0,-33 1 2-16,12-1 1 0,2 0 4 15,11 0 1-15,-4 0-1 16,10-2-1-16,-5 1 1 16,1 1-4-16,-12-3 1 15,-2 1 3-15,-14 0 1 16,-3-2 10-16,-13 2 7 15,-2-1 18-15,-5 1 10 16,-4 2 15-16,-4 2-5 0,-1-4-2 16,-2 2-18-16,0 0-13 15,-1 0-18-15,1 0-26 16,0 0-64-16,0 0-80 16,0 0-68-16,1 0-22 15,4 0-77-15</inkml:trace>
  <inkml:trace contextRef="#ctx0" brushRef="#br0" timeOffset="151269.47">24573 10244 684 0,'-2'-3'187'0,"1"2"15"16,1 1-334-16,-1-1-97 15,1 1-63-15</inkml:trace>
  <inkml:trace contextRef="#ctx0" brushRef="#br0" timeOffset="151562.69">25017 10274 152 0,'82'-11'35'0,"15"-4"18"16,-8 1-46-16,17-2 7 15,-5 1 2-15,18 1-1 16,-13 5-3-16,15 2 1 15,-11 3-7-15,10 3 1 16,-13 1-1-16,13 0-1 16,-19-2-1-16,6-1 29 15,-21-3 24-15,-7-2 33 16,-21 1 13-16,-11 0 40 16,-23 1-13-16,-6 3 4 0,-12 0-18 15,-3 2-1-15,-3 1-36 16,-1 0-39-16,1 0-63 15,-2 0-251-15,0 0 32 16</inkml:trace>
  <inkml:trace contextRef="#ctx0" brushRef="#br0" timeOffset="161485.57">2415 11018 760 0,'-41'-59'185'0,"-3"14"85"16,-2 3-200-16,4 6 42 15,1 1-17-15,7 12-31 16,2 1-12-16,8 8-49 15,4 3-14-15,8 5-14 16,2 2-11-16,7 2-5 0,1 4-15 16,-1-1 2-16,2-1 0 15,0 2 7-15,-5 37 4 16,-5 58 14-16,6-20 5 16,6 4 11-16,12 23 2 15,4-6 1-15,13 27 4 16,5-4 2-16,5 18 0 15,1-16-1-15,0 20 2 16,-5-14-1-16,-1 23 1 16,-7-12 1-16,-2 24 3 15,-8-18-1-15,-5 15 1 16,-5-18 0-16,-4 15 0 16,-11-21 0-16,-8 15 1 15,-4-23-1-15,-17 1 2 16,-5-24-1-16,-15 7 3 0,0-22-2 15,-12 8 4-15,5-14-1 16,-10 4-4-16,7-15-18 16,-18 10-103-16,3-13-88 15,-12 5-27-15,6-14-120 16</inkml:trace>
  <inkml:trace contextRef="#ctx0" brushRef="#br0" timeOffset="161884.81">1119 14479 320 0,'-50'-44'464'0,"14"16"-107"0,4 4 14 15,7 8-178-15,6 1-71 16,9 2-90-16,4-4-35 16,7-1-25-16,13-15-11 15,8-7 0-15,15-15 4 16,6-1 13-16,18-6 3 16,5 9 4-16,13 1 0 15,-8 15 2-15,15 3 1 16,-7 9-2-16,9 6-7 15,-9 9 0-15,11 7-9 16,-14 7-4-16,5 13-3 16,-14 7 3-16,6 14 4 15,-9 3 8-15,8 17 3 16,-8 1 7-16,6 13 5 16,-11-6 2-16,3 12 1 0,-10-9 1 15,6 6 1-15,-10-7-1 16,8 10 1-16,-7-9 0 15,5 12-1-15,-5-8 1 16,3 7 1-16,-7-7-2 16,5 11 3-16,-1-8 1 15,9 13 2-15,-1-6-1 0,14 15-59 16,3-11-65-16,25 3-141 16,2-28-35-1</inkml:trace>
  <inkml:trace contextRef="#ctx0" brushRef="#br0" timeOffset="169123.47">12519 15915 276 0,'-1'-2'363'0,"-1"2"-75"15,2-1 26-15,-2 0-155 0,1 1-37 16,0 0-58-16,0-1-20 16,0-1-31-16,0 2-9 15,-1-1-7-15,1 0-2 16,0 0-5-16,0 1-5 15,1-1-1-15,0 0-8 16,0 1 0-16,0 0-4 16,0-1 2-16,0 1-6 15,0 0 3-15,0 0 1 16,1 0 5-16,6 0 4 16,15-2 9-16,47-1 5 15,-32-1 2-15,8 1-2 16,-5 0-5-16,5 1-3 15,-9 1-2-15,1 2-3 16,-6 2 2-16,5-1 6 0,-5-1 2 16,6-2 3-16,0-1 2 15,10-5 8-15,-1-2 1 16,11-3 2-16,-6 4-1 16,3 0-1-16,-13 4-8 15,1 2 0-15,-8 2 0 16,3-1 1-16,-2-1 0 15,5 0 1-15,-4 0-1 16,6 1 0-16,-4 0 0 0,6 2-1 16,-6 1-1-1,5 4 0-15,-7 2-2 0,2 1 1 16,-4 1 2-16,7 0 2 16,-6-5-1-16,7-1 0 15,-4-3 0-15,5-1 0 16,-8-1-1-16,4 2 1 15,-7 1 1-15,1 0 0 16,-8 0-1-16,2 5 1 16,-4 0-1-16,1 5-8 15,-1-1-35-15,7 4-86 16,1-1-118-16,12-1-23 16</inkml:trace>
  <inkml:trace contextRef="#ctx0" brushRef="#br0" timeOffset="170248.46">17404 15862 406 0,'2'-2'310'0,"0"1"-74"15,-2 1-72-15,0-1-111 16,0 1-69-16,0 0-7 15,0 0-1-15,1-1 1 16,10 1 8-16,18-2 3 16,39 5 6-16,-30 0-1 15,-4-1 2-15,8 2-1 16,-8-1 4-16,6 0-3 16,-7-3 2-16,10 0-1 15,-3 0 1-15,13-1 1 16,1-3 0-16,13 2 2 15,-6-1-1-15,8-1 1 16,-10 0-1-16,2 3 2 16,-10 0-2-16,3 0 2 0,-8 0-1 15,3 2 0-15,-8-3 1 16,3 0 0-16,-7 1 0 16,1 0 1-16,-6-1-1 15,5 1 1-15,-2 0 0 16,5-1 1-16,-2 0-2 15,6 2 0-15,-5 0 0 16,8 1-1-16,-5 3-2 16,2 0 2-16,-5 1-1 15,8 2 1-15,-6-3 1 0,6-1-1 16,-2-2 1-16,8-1 0 16,-6 0-1-16,5-4 1 15,-6 1 0-15,1 0-1 16,-5-1 1-16,3 1 0 15,-7-1-1-15,6 2 0 16,-4 0 1-16,4-2 1 16,-7 1 0-16,0 1 4 15,-9 1 13-15,-2 1 12 16,-11 1 0-16,-3-1 0 16,-6 2-2-16,-1-4-11 15,-3 2-11-15,-2 0 25 16,0 0 13-16,0-1 13 0,0 1 0 15,0 0 1 1,0 0-26-16,0 0-15 0,0 0-16 16,0 0-15-16,0 0-32 15,0 0-81-15,0 0-51 16,0 0-124-16,1 0-44 16</inkml:trace>
  <inkml:trace contextRef="#ctx0" brushRef="#br0" timeOffset="172942.57">6812 17163 761 0,'4'1'145'0,"-3"0"64"16,5 3-226-16,-6-4-8 16,1 0 4-16,28 8 4 15,41 11 12-15,-22-8 2 16,1-1 1-16,6-2-2 15,-2-1 3-15,7-1 0 16,-7 2 0-16,12 2 0 16,-6-1 1-16,11 10 0 15,-9 0 0-15,12 7 1 16,-11-2-1-16,13 0 1 16,-6-9-2-16,17-6-1 15,-7-7-2-15,8-8-2 16,-9-2 0-16,7-3 0 15,-11 2 4-15,10 1-1 16,-11 5 2-16,5-1-2 0,-9 3 0 16,6 1-3-16,-9-2 2 15,12-2-3-15,-4 0 2 16,2-1-2-16,-9-1 1 16,3 3 0-16,-14 0 1 15,6 3 0-15,-5 2 3 16,14 0 0-16,-5-1 0 0,12-1 0 15,-4-1 1-15,14-5 1 16,-8 2-1-16,15-5 2 16,-15 4 0-16,9-1 1 15,-18 4 0-15,3-1 0 16,-14 4-1-16,8-1 2 16,-9-1-1-16,4-1 1 15,-6-4 3-15,6-3-1 16,-8-2-7-16,6-3-72 15,-3 0-41-15,8 5-78 16,-11 6-58-16</inkml:trace>
  <inkml:trace contextRef="#ctx0" brushRef="#br0" timeOffset="174049.19">11556 17415 763 0,'-1'1'234'0,"0"1"31"16,2-4-210-16,-2 2-62 0,1 0-21 15,0 0-8-15,0 0-1 16,0 0-3-16,0 0 10 16,1 0 1-16,0 0 9 15,20 2 4-15,43 2 10 16,-23-2-1-16,5 3 4 16,15 0-1-16,0-1 3 15,17 2-1-15,-7-4 0 16,21 2 0-16,-4-3 0 15,13-1-2-15,-7 1 1 0,16 3-1 16,-12 1 0-16,12 6 0 16,-9 1 2-16,16 2-2 15,-11 0 1-15,9-6-5 16,-15-3 2-16,7-3-3 16,-19-2 2-16,14-2 0 15,-11 3 5-15,28 6-51 16,4 3-142-16,16 3 33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FE6C5-B145-4DE0-8D64-B4C25B39A0DC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36058-B56A-49F3-8886-5943D907D1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59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B694A-B359-1D1B-4E1D-7BF6882AD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FCF2E-A769-DDF6-0B8A-61060E81B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8BF3AC-65BA-0841-D882-C90A865CF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0B4A2-F571-4327-06FA-EF10D3BF3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36058-B56A-49F3-8886-5943D907D17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55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3854A-D7E7-7002-CBDE-5C8AC3561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5D730-2595-A3F2-594C-152DDF2E0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C677EC-4C1C-B2B8-EBB0-54C37613E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85E38-8D71-BB7B-1724-B818D7396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36058-B56A-49F3-8886-5943D907D17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58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5DACF-E601-0CF3-64DD-0934BABDF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78D41-0023-254D-86B0-FB72112FB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F2D37-BE1C-93FB-6103-88F932B9D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E3F66-519A-739A-34D6-9261E91F8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36058-B56A-49F3-8886-5943D907D17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523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7C0A7-5830-C53D-F8B1-5927E31CA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163542-FCE2-C3A7-61CA-879B86E7C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41298-CD45-8165-7225-4E0A7D7FB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6D49D-3D83-D405-9B2A-C3668FD33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36058-B56A-49F3-8886-5943D907D17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68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36058-B56A-49F3-8886-5943D907D17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683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36058-B56A-49F3-8886-5943D907D17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30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A877A-7183-1DA3-06EC-F1F81DE01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A60D72-FE07-B2ED-95F4-F50B573DA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0D53A-A697-02F1-F395-2AD7A9C35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5EA21-2EA2-DE3E-7A62-C038F7F34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36058-B56A-49F3-8886-5943D907D17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00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0550A-3645-BFD3-E446-C7A3F88F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95BABA-871C-796D-F6FE-F687F6B3B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7E2C8-D9B6-161B-60EF-991076B1F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58D6D-87F2-C6B5-3777-BC75F812E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336058-B56A-49F3-8886-5943D907D17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77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36058-B56A-49F3-8886-5943D907D172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8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3A3C-B004-44EF-BD52-D697857EB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7D618E-A485-402F-8A6E-BDA31769B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D70C1-11EC-4496-99C9-B6075513E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02562-CB24-4ED8-B02F-7FDABD71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50A8-2FFA-4206-9262-E6831470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0285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F267-91D3-49EA-B817-9F8D3115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63DDC-88B0-46CF-90A6-168B27DC3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AC405-7193-430D-ABB9-5A1A5FB2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A3180-3441-4477-899B-B20547C66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B23E4-0274-4BF1-BC65-C16CDB22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87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E1984-8B3E-418E-847A-F7FB86F4C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DAD89-B02E-45EC-9972-284979E33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86A4E-821A-4A2E-87B8-096077BE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CB57-C5FE-47E8-A80C-809C1F9C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96A18-F724-4700-B612-F5C54F1A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62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41B2-7298-4EC4-A90E-3B08F84C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0F053-AF3E-4C41-8C48-E7C34D8E2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E9E4-3400-4E1F-A348-45C871B6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9910-EFBD-4742-8C0B-FD0A712A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FEF5-14C5-4F0A-84A8-979BC4F8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819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6930-1D24-4549-ACAC-CE318045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41CC9-B59C-4EDD-B364-18E0132A2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95561-E79C-4B55-8706-6ACC6FB3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AAA7B-A5DE-493F-A415-A87BC2DCA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EAE2C-BB4D-4FFB-AE7C-8F0AA60D2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16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4B877-87A7-48EC-AA04-5FD4293B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B1A1C-609E-4175-99BB-03FF242ACA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C2687-0663-45E8-B1C9-F07E688F5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AF70C-6E90-4E9A-B81F-86081E1A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0D565-97F4-477D-842C-59E76FBB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B39D0-AF07-4BA2-AF93-E40A660C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34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2805-4BEB-462A-925D-D843B6AB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DB89E-7FB1-4130-8D8E-02BD4EE03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EE231-1FBE-45F4-89EA-E0F5801CB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EEDF3F-7317-448C-BC42-04264CBFA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E1C321-83D2-4F63-95CA-FB6539F30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ECBD10-23D5-4E8C-8510-AFC27FEDC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B8A00-2F65-45E9-B4AD-FACDE4F9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AEF74-C1FC-4A7C-B804-D88B5608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24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364F-E60F-4F8D-9780-7C84E685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88967-0DF2-4099-B574-8AF125F8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B3249-5062-436D-B17F-2544DBC0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3AF1F-664B-4A42-AED0-7C6A6B1B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81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797184-90AE-475B-BDA5-28F5098C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4D754B-2B90-47B3-AEBF-A50E151C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72D50-1D4B-461A-B1FA-F0C6C6B1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02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8D63-235A-4CC9-A223-794C3B26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67FD-D3BB-4078-B99C-DA40773A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99C60-AF84-4394-A690-20481C962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5561D-3226-4B68-A430-2032B597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AEAF9-9FA0-402B-8CF8-09139D04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3D9E6-AA24-4160-8B2E-568EA2C3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46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388F-8EC9-401A-8DC6-C1229B76A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7E0B8B-EC4B-4A4B-97A7-9FC587826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744BF-45AD-4FA9-8E83-B08A195A3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7ED3C-A75B-4943-A6A7-262A06BA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7C4E3-63F7-4EFB-A9F6-8B9649CB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BA3D3-18FE-4252-8CBE-F63EA091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704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87A0B5-9DD5-4BE3-9E64-5EB52BD4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8C398-4306-46D9-86E8-2846E88C0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92B7F-7428-4411-9F46-3F270E5AA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D26CF-95FA-4718-A98B-7DBC5ABB534F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1B4B5-C288-4F81-9140-990D6DB69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F80DA-CD92-4E59-9B19-2E0AF6046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44673-16A4-4198-AA36-CBA67123C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96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1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diagramLayout" Target="../diagrams/layout8.xml"/><Relationship Id="rId7" Type="http://schemas.openxmlformats.org/officeDocument/2006/relationships/customXml" Target="../ink/ink3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hyperlink" Target="https://github.com/greenlearner01/Microservices-Architecture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42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43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48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hyperlink" Target="https://docs.spring.io/spring-cloud-config/docs/current/reference/html/#_spring_cloud_config_serv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239B2-63E5-BDC2-35DC-9EBC302E5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44DF-F0C3-7F84-41D1-1186C81E6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47817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Aldhabi" panose="020B0604020202020204" pitchFamily="2" charset="-78"/>
                <a:cs typeface="Aldhabi" panose="020B0604020202020204" pitchFamily="2" charset="-78"/>
              </a:rPr>
              <a:t>TOPICS OF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8DAE5-E35A-88B5-129B-40AE54A69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33575"/>
            <a:ext cx="9144000" cy="3619500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Types of Java applications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</a:rPr>
              <a:t>MVC Design pattern</a:t>
            </a:r>
            <a:endParaRPr lang="en-IN" sz="1800" b="1" i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IN" sz="1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Monolithic</a:t>
            </a: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Architecture and It’s Drawbacks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Why to Use Microservice Architecture?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</a:rPr>
              <a:t>Introduction to microservices Architecture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Advantages of microservices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Challenges in Microservices Implementation and How to Resolve It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Sample Microservices Architecture</a:t>
            </a: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r>
              <a:rPr lang="en-IN" sz="1800" b="1" dirty="0">
                <a:latin typeface="+mj-lt"/>
                <a:ea typeface="+mj-ea"/>
                <a:cs typeface="+mj-cs"/>
              </a:rPr>
              <a:t>Presenter :     Chalapathirao Davala</a:t>
            </a: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9994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00BFD-3848-9406-ECC5-E8F4961C9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93DA-0079-A1C9-491D-93172090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59" y="1088409"/>
            <a:ext cx="10515600" cy="737216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tx2"/>
                </a:solidFill>
              </a:rPr>
              <a:t>Advantage of Monolithic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585C5-565F-4329-DDB7-B8F1FED9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2800"/>
            <a:ext cx="10515600" cy="4201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r>
              <a:rPr lang="en-IN" sz="1800" dirty="0"/>
              <a:t>	             </a:t>
            </a:r>
            <a:r>
              <a:rPr lang="en-IN" sz="2000" b="1" dirty="0">
                <a:solidFill>
                  <a:srgbClr val="0070C0"/>
                </a:solidFill>
              </a:rPr>
              <a:t>Simplicity in Development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	            Single code base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	            Single Deployment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	            Performance is good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	            Easier Testing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                      Centralized Management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                      Centralized Control Flow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                      Central Data Store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                      Easier Debugging</a:t>
            </a:r>
          </a:p>
        </p:txBody>
      </p:sp>
    </p:spTree>
    <p:extLst>
      <p:ext uri="{BB962C8B-B14F-4D97-AF65-F5344CB8AC3E}">
        <p14:creationId xmlns:p14="http://schemas.microsoft.com/office/powerpoint/2010/main" val="110023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15F4-7BCC-4004-AC6C-3ECDEC4A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59" y="1088409"/>
            <a:ext cx="10515600" cy="737216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tx2"/>
                </a:solidFill>
              </a:rPr>
              <a:t>Drawbacks of Monolithic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91454-6F11-4B86-A044-987BFC853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2800"/>
            <a:ext cx="10515600" cy="420195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r>
              <a:rPr lang="en-IN" sz="1800" dirty="0"/>
              <a:t>	</a:t>
            </a:r>
            <a:r>
              <a:rPr lang="en-IN" sz="2000" b="1" dirty="0">
                <a:solidFill>
                  <a:srgbClr val="0070C0"/>
                </a:solidFill>
              </a:rPr>
              <a:t>Maintenance Complexity- Large monolithic code base is very difficult to understand 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	Overloaded Web Container and Overloaded IDE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	Deployment Risks- Frequent deployment is difficult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	Limited Scalability- Scaling the application is difficult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          Tight Coupling       -     changes may affect 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           Slower Deployment-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     Not Suitable for Large applications or teams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          Slower Adaptation – new technology enhancements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          </a:t>
            </a:r>
            <a:r>
              <a:rPr lang="en-IN" sz="1800" b="1" dirty="0">
                <a:solidFill>
                  <a:srgbClr val="0070C0"/>
                </a:solidFill>
              </a:rPr>
              <a:t>It’s not fault tolerant – failure in one may affect entire system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25838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645E-14EA-4B1B-9ED1-7BD99678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8416"/>
            <a:ext cx="10515600" cy="1112190"/>
          </a:xfrm>
        </p:spPr>
        <p:txBody>
          <a:bodyPr/>
          <a:lstStyle/>
          <a:p>
            <a:pPr algn="ctr"/>
            <a:r>
              <a:rPr lang="en-IN" sz="3200" b="1" dirty="0">
                <a:solidFill>
                  <a:schemeClr val="tx2"/>
                </a:solidFill>
              </a:rPr>
              <a:t>Why Microservice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B0EEC-68FC-47E5-A459-DEA480191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1395"/>
            <a:ext cx="10515600" cy="35363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900" b="1" dirty="0"/>
              <a:t>		</a:t>
            </a:r>
          </a:p>
          <a:p>
            <a:r>
              <a:rPr lang="en-IN" sz="1900" b="1" dirty="0"/>
              <a:t>		</a:t>
            </a:r>
            <a:r>
              <a:rPr lang="en-IN" sz="2000" b="1" dirty="0"/>
              <a:t>    </a:t>
            </a:r>
            <a:r>
              <a:rPr lang="en-IN" sz="2000" b="1" dirty="0">
                <a:solidFill>
                  <a:schemeClr val="accent1"/>
                </a:solidFill>
              </a:rPr>
              <a:t>Code base is better understandable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		</a:t>
            </a:r>
            <a:r>
              <a:rPr lang="en-IN" sz="2000" b="1" dirty="0"/>
              <a:t>    </a:t>
            </a:r>
            <a:r>
              <a:rPr lang="en-US" sz="2000" b="1" dirty="0">
                <a:solidFill>
                  <a:schemeClr val="accent1"/>
                </a:solidFill>
              </a:rPr>
              <a:t>Highly maintainable and testable - enables rapid and frequent 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		    development  and deployment are independent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		</a:t>
            </a:r>
            <a:r>
              <a:rPr lang="en-IN" sz="2000" b="1" dirty="0"/>
              <a:t>    </a:t>
            </a:r>
            <a:r>
              <a:rPr lang="en-IN" sz="2000" b="1" dirty="0">
                <a:solidFill>
                  <a:srgbClr val="0070C0"/>
                </a:solidFill>
              </a:rPr>
              <a:t>Loosely coupled with other services so independently deployable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		</a:t>
            </a:r>
            <a:r>
              <a:rPr lang="en-IN" sz="2000" b="1" dirty="0"/>
              <a:t>    </a:t>
            </a:r>
            <a:r>
              <a:rPr lang="en-IN" sz="2000" b="1" dirty="0">
                <a:solidFill>
                  <a:srgbClr val="0070C0"/>
                </a:solidFill>
              </a:rPr>
              <a:t>Improved fault isolation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  		</a:t>
            </a:r>
            <a:r>
              <a:rPr lang="en-IN" sz="2000" b="1" dirty="0"/>
              <a:t>    </a:t>
            </a:r>
            <a:r>
              <a:rPr lang="en-IN" sz="2000" b="1" dirty="0">
                <a:solidFill>
                  <a:schemeClr val="accent1"/>
                </a:solidFill>
              </a:rPr>
              <a:t>Adapting new technologies is easier</a:t>
            </a:r>
          </a:p>
          <a:p>
            <a:r>
              <a:rPr lang="en-IN" sz="2000" b="1" dirty="0">
                <a:solidFill>
                  <a:schemeClr val="accent1"/>
                </a:solidFill>
              </a:rPr>
              <a:t>		    The faster IDE makes developer more productive</a:t>
            </a:r>
          </a:p>
          <a:p>
            <a:pPr marL="0" indent="0">
              <a:buNone/>
            </a:pPr>
            <a:r>
              <a:rPr lang="en-IN" sz="2000" b="1" dirty="0">
                <a:solidFill>
                  <a:srgbClr val="0070C0"/>
                </a:solidFill>
              </a:rPr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0251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01B74A-7982-4BCA-BC33-1FEAD747BC22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BDCC76-4161-4CF2-9C35-D69EA813EF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659175"/>
          <a:ext cx="10515600" cy="369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60105-AD1F-42DC-BC6B-F2EEBF73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75C0-184F-47D3-9715-CEF7B8587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47817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tx2"/>
                </a:solidFill>
              </a:rPr>
              <a:t>What are Microservices?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C5957-9070-4B29-8E8A-6BD20937F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59429"/>
            <a:ext cx="9144000" cy="3776208"/>
          </a:xfrm>
        </p:spPr>
        <p:txBody>
          <a:bodyPr>
            <a:normAutofit/>
          </a:bodyPr>
          <a:lstStyle/>
          <a:p>
            <a:endParaRPr lang="en-IN" sz="3200" b="1" dirty="0">
              <a:latin typeface="+mj-lt"/>
              <a:ea typeface="+mj-ea"/>
              <a:cs typeface="+mj-cs"/>
            </a:endParaRPr>
          </a:p>
          <a:p>
            <a:endParaRPr lang="en-IN" sz="3200" b="1" dirty="0">
              <a:latin typeface="+mj-lt"/>
              <a:ea typeface="+mj-ea"/>
              <a:cs typeface="+mj-cs"/>
            </a:endParaRPr>
          </a:p>
          <a:p>
            <a:endParaRPr lang="en-IN" sz="3200" b="1" dirty="0">
              <a:latin typeface="+mj-lt"/>
              <a:ea typeface="+mj-ea"/>
              <a:cs typeface="+mj-cs"/>
            </a:endParaRPr>
          </a:p>
          <a:p>
            <a:endParaRPr lang="en-IN" sz="3200" b="1" dirty="0">
              <a:latin typeface="+mj-lt"/>
              <a:ea typeface="+mj-ea"/>
              <a:cs typeface="+mj-cs"/>
            </a:endParaRPr>
          </a:p>
          <a:p>
            <a:endParaRPr lang="en-IN" sz="3200" b="1" dirty="0">
              <a:latin typeface="+mj-lt"/>
              <a:ea typeface="+mj-ea"/>
              <a:cs typeface="+mj-cs"/>
            </a:endParaRPr>
          </a:p>
          <a:p>
            <a:r>
              <a:rPr lang="en-IN" sz="1600" b="1" dirty="0">
                <a:latin typeface="+mj-lt"/>
                <a:ea typeface="+mj-ea"/>
                <a:cs typeface="+mj-cs"/>
              </a:rPr>
              <a:t>Monolithic Architecture                                                        Microservices Architecture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B365C4-5840-412E-BD0A-FF44399DC14C}"/>
              </a:ext>
            </a:extLst>
          </p:cNvPr>
          <p:cNvSpPr/>
          <p:nvPr/>
        </p:nvSpPr>
        <p:spPr>
          <a:xfrm>
            <a:off x="2522376" y="2586912"/>
            <a:ext cx="2397968" cy="2076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Application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22D72F-9761-4614-A857-FA3DE82B2B8F}"/>
              </a:ext>
            </a:extLst>
          </p:cNvPr>
          <p:cNvSpPr/>
          <p:nvPr/>
        </p:nvSpPr>
        <p:spPr>
          <a:xfrm>
            <a:off x="6802016" y="2579914"/>
            <a:ext cx="1268964" cy="667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E1FC7B-43E0-4292-A1E6-17FD327D2947}"/>
              </a:ext>
            </a:extLst>
          </p:cNvPr>
          <p:cNvSpPr/>
          <p:nvPr/>
        </p:nvSpPr>
        <p:spPr>
          <a:xfrm>
            <a:off x="6798908" y="2579914"/>
            <a:ext cx="1268964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Application a1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5BBAC3-4CD3-42F3-B379-A0D1F80E6E80}"/>
              </a:ext>
            </a:extLst>
          </p:cNvPr>
          <p:cNvSpPr/>
          <p:nvPr/>
        </p:nvSpPr>
        <p:spPr>
          <a:xfrm>
            <a:off x="8397551" y="2579914"/>
            <a:ext cx="1268964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Application a2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DBF2D-DDC4-4030-B94D-B46F9465CD33}"/>
              </a:ext>
            </a:extLst>
          </p:cNvPr>
          <p:cNvSpPr/>
          <p:nvPr/>
        </p:nvSpPr>
        <p:spPr>
          <a:xfrm>
            <a:off x="6798908" y="3732245"/>
            <a:ext cx="1268964" cy="849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Application a3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AB96B-11E7-4B85-8AE7-3C7013B58487}"/>
              </a:ext>
            </a:extLst>
          </p:cNvPr>
          <p:cNvSpPr/>
          <p:nvPr/>
        </p:nvSpPr>
        <p:spPr>
          <a:xfrm>
            <a:off x="8397551" y="3718249"/>
            <a:ext cx="1268964" cy="863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Application a4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7FB253D-ACA7-4A46-8A3D-BEEBC9E17150}"/>
              </a:ext>
            </a:extLst>
          </p:cNvPr>
          <p:cNvSpPr/>
          <p:nvPr/>
        </p:nvSpPr>
        <p:spPr>
          <a:xfrm>
            <a:off x="5393093" y="3368350"/>
            <a:ext cx="951723" cy="4805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55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B970F6A4-4E66-4A92-A9FE-CEBB630C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IN" dirty="0"/>
              <a:t>Sandhata Technologies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545AF5-5FF0-4C4D-A344-442BB8E38634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C26AF2-0B96-4CE4-843B-99FD40EF428E}"/>
              </a:ext>
            </a:extLst>
          </p:cNvPr>
          <p:cNvSpPr/>
          <p:nvPr/>
        </p:nvSpPr>
        <p:spPr>
          <a:xfrm>
            <a:off x="8650418" y="17255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F2EF03C8-799B-4020-824F-2A04D5F2CE1F}"/>
              </a:ext>
            </a:extLst>
          </p:cNvPr>
          <p:cNvSpPr/>
          <p:nvPr/>
        </p:nvSpPr>
        <p:spPr>
          <a:xfrm>
            <a:off x="10190547" y="1376230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2A381-C7F1-46F0-B1C4-E5DBF96AE5EC}"/>
              </a:ext>
            </a:extLst>
          </p:cNvPr>
          <p:cNvSpPr/>
          <p:nvPr/>
        </p:nvSpPr>
        <p:spPr>
          <a:xfrm>
            <a:off x="8695889" y="55725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B508311A-8BD1-4EF1-AAA7-C641E50BF14B}"/>
              </a:ext>
            </a:extLst>
          </p:cNvPr>
          <p:cNvSpPr/>
          <p:nvPr/>
        </p:nvSpPr>
        <p:spPr>
          <a:xfrm>
            <a:off x="10190547" y="6060378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8225BB-717B-40EB-8532-102802815385}"/>
              </a:ext>
            </a:extLst>
          </p:cNvPr>
          <p:cNvSpPr/>
          <p:nvPr/>
        </p:nvSpPr>
        <p:spPr>
          <a:xfrm>
            <a:off x="8661786" y="287380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6A7B97CA-89D3-488E-BC2B-6D608FD629F0}"/>
              </a:ext>
            </a:extLst>
          </p:cNvPr>
          <p:cNvSpPr/>
          <p:nvPr/>
        </p:nvSpPr>
        <p:spPr>
          <a:xfrm>
            <a:off x="10190547" y="2541217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0DDEC-E0E6-4C67-9B0B-AF4D4D324C98}"/>
              </a:ext>
            </a:extLst>
          </p:cNvPr>
          <p:cNvSpPr/>
          <p:nvPr/>
        </p:nvSpPr>
        <p:spPr>
          <a:xfrm>
            <a:off x="8695889" y="4287525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1E2630B-DD0B-4205-A679-E0D2F2C5EE3C}"/>
              </a:ext>
            </a:extLst>
          </p:cNvPr>
          <p:cNvSpPr/>
          <p:nvPr/>
        </p:nvSpPr>
        <p:spPr>
          <a:xfrm>
            <a:off x="10190547" y="3882253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1F5E0-EF36-47FF-AC60-E427A46FD3F7}"/>
              </a:ext>
            </a:extLst>
          </p:cNvPr>
          <p:cNvSpPr/>
          <p:nvPr/>
        </p:nvSpPr>
        <p:spPr>
          <a:xfrm>
            <a:off x="8695889" y="53265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C8D7794C-3024-46AC-AF86-B8A922AAA9A5}"/>
              </a:ext>
            </a:extLst>
          </p:cNvPr>
          <p:cNvSpPr/>
          <p:nvPr/>
        </p:nvSpPr>
        <p:spPr>
          <a:xfrm>
            <a:off x="10190547" y="267389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3BFE3-0793-4B59-8978-82C7595CC58A}"/>
              </a:ext>
            </a:extLst>
          </p:cNvPr>
          <p:cNvSpPr/>
          <p:nvPr/>
        </p:nvSpPr>
        <p:spPr>
          <a:xfrm>
            <a:off x="6106158" y="550781"/>
            <a:ext cx="701040" cy="5756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T</a:t>
            </a:r>
          </a:p>
          <a:p>
            <a:pPr algn="ctr"/>
            <a:r>
              <a:rPr lang="en-IN" dirty="0"/>
              <a:t>E</a:t>
            </a:r>
          </a:p>
          <a:p>
            <a:pPr algn="ctr"/>
            <a:r>
              <a:rPr lang="en-IN" dirty="0"/>
              <a:t>W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Y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DDE2B45F-2345-4177-9CB8-BD09D86AB64F}"/>
              </a:ext>
            </a:extLst>
          </p:cNvPr>
          <p:cNvSpPr/>
          <p:nvPr/>
        </p:nvSpPr>
        <p:spPr>
          <a:xfrm>
            <a:off x="6817360" y="820760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200ED17-3F92-4636-9C99-CB49CF0BE0FF}"/>
              </a:ext>
            </a:extLst>
          </p:cNvPr>
          <p:cNvSpPr/>
          <p:nvPr/>
        </p:nvSpPr>
        <p:spPr>
          <a:xfrm>
            <a:off x="6807198" y="1952742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AFBAB4C5-62C5-4312-968D-B75E8EB203E9}"/>
              </a:ext>
            </a:extLst>
          </p:cNvPr>
          <p:cNvSpPr/>
          <p:nvPr/>
        </p:nvSpPr>
        <p:spPr>
          <a:xfrm>
            <a:off x="6817360" y="3149704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A064BF5-56D6-406E-B666-49F7FBF52382}"/>
              </a:ext>
            </a:extLst>
          </p:cNvPr>
          <p:cNvSpPr/>
          <p:nvPr/>
        </p:nvSpPr>
        <p:spPr>
          <a:xfrm>
            <a:off x="6835014" y="4604390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74C808EB-A026-4D65-9576-BDF360149DFA}"/>
              </a:ext>
            </a:extLst>
          </p:cNvPr>
          <p:cNvSpPr/>
          <p:nvPr/>
        </p:nvSpPr>
        <p:spPr>
          <a:xfrm>
            <a:off x="6817360" y="5848436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2" descr="Mozilla and BrowserStack Partner to Drive Mobile Testing on Real Devices -  The Mozilla Blog">
            <a:extLst>
              <a:ext uri="{FF2B5EF4-FFF2-40B4-BE49-F238E27FC236}">
                <a16:creationId xmlns:a16="http://schemas.microsoft.com/office/drawing/2014/main" id="{E04A87F7-B5D5-4C78-8D87-3379A1EF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70" y="1249212"/>
            <a:ext cx="1349734" cy="7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Top Browsers List In China for November 2019">
            <a:extLst>
              <a:ext uri="{FF2B5EF4-FFF2-40B4-BE49-F238E27FC236}">
                <a16:creationId xmlns:a16="http://schemas.microsoft.com/office/drawing/2014/main" id="{AB07BF7F-097A-48BE-9E9D-6EE9E172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80" y="2736606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523187-C636-49D0-BD7B-C8EBF173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84" y="4539246"/>
            <a:ext cx="1609725" cy="739458"/>
          </a:xfrm>
          <a:prstGeom prst="rect">
            <a:avLst/>
          </a:prstGeom>
        </p:spPr>
      </p:pic>
      <p:sp>
        <p:nvSpPr>
          <p:cNvPr id="53" name="Arrow: Left-Right 52">
            <a:extLst>
              <a:ext uri="{FF2B5EF4-FFF2-40B4-BE49-F238E27FC236}">
                <a16:creationId xmlns:a16="http://schemas.microsoft.com/office/drawing/2014/main" id="{FA7B8E33-8696-4A9D-A0AA-B7E7FCA1243C}"/>
              </a:ext>
            </a:extLst>
          </p:cNvPr>
          <p:cNvSpPr/>
          <p:nvPr/>
        </p:nvSpPr>
        <p:spPr>
          <a:xfrm>
            <a:off x="2719220" y="1488420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AF60F594-C5E7-4BB2-B79E-9FB25B02CFF1}"/>
              </a:ext>
            </a:extLst>
          </p:cNvPr>
          <p:cNvSpPr/>
          <p:nvPr/>
        </p:nvSpPr>
        <p:spPr>
          <a:xfrm>
            <a:off x="2686380" y="3374236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Arrow: Left-Right 60">
            <a:extLst>
              <a:ext uri="{FF2B5EF4-FFF2-40B4-BE49-F238E27FC236}">
                <a16:creationId xmlns:a16="http://schemas.microsoft.com/office/drawing/2014/main" id="{CB46D46F-487F-4CA2-BE11-91DB58490238}"/>
              </a:ext>
            </a:extLst>
          </p:cNvPr>
          <p:cNvSpPr/>
          <p:nvPr/>
        </p:nvSpPr>
        <p:spPr>
          <a:xfrm>
            <a:off x="2669328" y="4846991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37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477B0-16C1-4389-8A73-F4568370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033"/>
            <a:ext cx="4114800" cy="365125"/>
          </a:xfrm>
        </p:spPr>
        <p:txBody>
          <a:bodyPr/>
          <a:lstStyle/>
          <a:p>
            <a:r>
              <a:rPr lang="en-IN" dirty="0"/>
              <a:t>Sandhata Technologies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B78BA31-1AD7-4D9C-8137-166F4ABC6D57}"/>
              </a:ext>
            </a:extLst>
          </p:cNvPr>
          <p:cNvGraphicFramePr/>
          <p:nvPr/>
        </p:nvGraphicFramePr>
        <p:xfrm>
          <a:off x="5021606" y="136526"/>
          <a:ext cx="6672554" cy="127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0F495F-DD5A-4F0B-A5D1-DD45DFC3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088801"/>
              </p:ext>
            </p:extLst>
          </p:nvPr>
        </p:nvGraphicFramePr>
        <p:xfrm>
          <a:off x="5529944" y="1613580"/>
          <a:ext cx="6331856" cy="492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B2FABF6-A3D6-4592-BCEB-42E9A3DDC1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71"/>
          <a:stretch/>
        </p:blipFill>
        <p:spPr>
          <a:xfrm>
            <a:off x="406400" y="216217"/>
            <a:ext cx="4615206" cy="60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B0F16E7-4CD7-4806-9AB8-3695F4E74F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037331"/>
              </p:ext>
            </p:extLst>
          </p:nvPr>
        </p:nvGraphicFramePr>
        <p:xfrm>
          <a:off x="643466" y="407801"/>
          <a:ext cx="10905067" cy="62655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49358">
                  <a:extLst>
                    <a:ext uri="{9D8B030D-6E8A-4147-A177-3AD203B41FA5}">
                      <a16:colId xmlns:a16="http://schemas.microsoft.com/office/drawing/2014/main" val="51632573"/>
                    </a:ext>
                  </a:extLst>
                </a:gridCol>
                <a:gridCol w="3702618">
                  <a:extLst>
                    <a:ext uri="{9D8B030D-6E8A-4147-A177-3AD203B41FA5}">
                      <a16:colId xmlns:a16="http://schemas.microsoft.com/office/drawing/2014/main" val="664063524"/>
                    </a:ext>
                  </a:extLst>
                </a:gridCol>
                <a:gridCol w="3653091">
                  <a:extLst>
                    <a:ext uri="{9D8B030D-6E8A-4147-A177-3AD203B41FA5}">
                      <a16:colId xmlns:a16="http://schemas.microsoft.com/office/drawing/2014/main" val="2106857767"/>
                    </a:ext>
                  </a:extLst>
                </a:gridCol>
              </a:tblGrid>
              <a:tr h="17753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Aspect/Feature</a:t>
                      </a:r>
                      <a:endParaRPr lang="en-IN" sz="1300" b="0" dirty="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Monolithic Architecture</a:t>
                      </a:r>
                      <a:endParaRPr lang="en-IN" sz="1300" b="0" dirty="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>
                          <a:effectLst/>
                        </a:rPr>
                        <a:t>Microservice Architecture</a:t>
                      </a:r>
                      <a:endParaRPr lang="en-IN" sz="1300" b="0">
                        <a:effectLst/>
                      </a:endParaRP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1498444653"/>
                  </a:ext>
                </a:extLst>
              </a:tr>
              <a:tr h="31138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Structure</a:t>
                      </a:r>
                      <a:endParaRPr lang="en-IN" sz="1300" dirty="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dirty="0">
                          <a:effectLst/>
                        </a:rPr>
                        <a:t>Single unified codebase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>
                          <a:effectLst/>
                        </a:rPr>
                        <a:t>Collection of loosely coupled services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2930601132"/>
                  </a:ext>
                </a:extLst>
              </a:tr>
              <a:tr h="669933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Deployment</a:t>
                      </a:r>
                      <a:endParaRPr lang="en-IN" sz="1300" dirty="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Entire application is deployed together/ one war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Continuous deployment is difficult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Each service can be deployed independently. Many (per service)-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Continuous deployment is easy.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1997539728"/>
                  </a:ext>
                </a:extLst>
              </a:tr>
              <a:tr h="31138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Scalability</a:t>
                      </a:r>
                      <a:endParaRPr lang="en-IN" sz="1300" dirty="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dirty="0">
                          <a:effectLst/>
                        </a:rPr>
                        <a:t>Scales as a whole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dirty="0">
                          <a:effectLst/>
                        </a:rPr>
                        <a:t>Scales individual services based on demand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2941195704"/>
                  </a:ext>
                </a:extLst>
              </a:tr>
              <a:tr h="31138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Performance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dirty="0">
                          <a:effectLst/>
                        </a:rPr>
                        <a:t>Faster (in-process)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dirty="0">
                          <a:effectLst/>
                        </a:rPr>
                        <a:t>Slower (network calls)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3477638273"/>
                  </a:ext>
                </a:extLst>
              </a:tr>
              <a:tr h="31138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>
                          <a:effectLst/>
                        </a:rPr>
                        <a:t>Technology Stack</a:t>
                      </a:r>
                      <a:endParaRPr lang="en-IN" sz="130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Typically uses a single stack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Each service can use different technologies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1973013042"/>
                  </a:ext>
                </a:extLst>
              </a:tr>
              <a:tr h="31138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>
                          <a:effectLst/>
                        </a:rPr>
                        <a:t>Development Speed</a:t>
                      </a:r>
                      <a:endParaRPr lang="en-IN" sz="130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dirty="0">
                          <a:effectLst/>
                        </a:rPr>
                        <a:t>Faster for small applications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Faster for large teams working in parallel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3983304045"/>
                  </a:ext>
                </a:extLst>
              </a:tr>
              <a:tr h="68502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Fault Isolation</a:t>
                      </a:r>
                      <a:endParaRPr lang="en-IN" sz="1300" dirty="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</a:rPr>
                        <a:t>A bug can affect the entire system-  </a:t>
                      </a:r>
                      <a:r>
                        <a:rPr lang="en-IN" sz="1400" dirty="0"/>
                        <a:t>Single point failure</a:t>
                      </a:r>
                    </a:p>
                    <a:p>
                      <a:pPr algn="l" fontAlgn="t">
                        <a:buNone/>
                      </a:pPr>
                      <a:endParaRPr lang="en-US" sz="1300" dirty="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Failures are isolated to individual services</a:t>
                      </a:r>
                    </a:p>
                    <a:p>
                      <a:pPr algn="l" fontAlgn="t">
                        <a:buNone/>
                      </a:pPr>
                      <a:endParaRPr lang="en-US" sz="1300" dirty="0">
                        <a:effectLst/>
                      </a:endParaRP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953384179"/>
                  </a:ext>
                </a:extLst>
              </a:tr>
              <a:tr h="31138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Team Size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Small teams 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Large, distributed teams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4263819747"/>
                  </a:ext>
                </a:extLst>
              </a:tr>
              <a:tr h="508936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Testing</a:t>
                      </a:r>
                      <a:endParaRPr lang="en-IN" sz="1300" dirty="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dirty="0">
                          <a:effectLst/>
                        </a:rPr>
                        <a:t>Easier for end-to-end testing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Requires testing of each service and their interactions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2517623114"/>
                  </a:ext>
                </a:extLst>
              </a:tr>
              <a:tr h="31138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Complexity</a:t>
                      </a:r>
                      <a:endParaRPr lang="en-IN" sz="1300" dirty="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>
                          <a:effectLst/>
                        </a:rPr>
                        <a:t>Simpler to build and manage initially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>
                          <a:effectLst/>
                        </a:rPr>
                        <a:t>More complex due to distributed nature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2103094201"/>
                  </a:ext>
                </a:extLst>
              </a:tr>
              <a:tr h="31138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>
                          <a:effectLst/>
                        </a:rPr>
                        <a:t>Data Management</a:t>
                      </a:r>
                      <a:endParaRPr lang="en-IN" sz="130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dirty="0">
                          <a:effectLst/>
                        </a:rPr>
                        <a:t>Centralized database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Each service may manage its own database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1440353127"/>
                  </a:ext>
                </a:extLst>
              </a:tr>
              <a:tr h="31138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>
                          <a:effectLst/>
                        </a:rPr>
                        <a:t>Communication</a:t>
                      </a:r>
                      <a:endParaRPr lang="en-IN" sz="130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dirty="0">
                          <a:effectLst/>
                        </a:rPr>
                        <a:t>Internal function calls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API calls or messaging systems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3203853010"/>
                  </a:ext>
                </a:extLst>
              </a:tr>
              <a:tr h="311381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Maintenance</a:t>
                      </a:r>
                      <a:endParaRPr lang="en-IN" sz="1300" dirty="0">
                        <a:effectLst/>
                      </a:endParaRP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Harder as the codebase grows</a:t>
                      </a:r>
                    </a:p>
                  </a:txBody>
                  <a:tcPr marL="53665" marR="35777" marT="35777" marB="31304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>
                          <a:effectLst/>
                        </a:rPr>
                        <a:t>Easier to maintain and evolve individual services</a:t>
                      </a:r>
                    </a:p>
                  </a:txBody>
                  <a:tcPr marL="53665" marR="35777" marT="35777" marB="31304"/>
                </a:tc>
                <a:extLst>
                  <a:ext uri="{0D108BD9-81ED-4DB2-BD59-A6C34878D82A}">
                    <a16:rowId xmlns:a16="http://schemas.microsoft.com/office/drawing/2014/main" val="1223291690"/>
                  </a:ext>
                </a:extLst>
              </a:tr>
              <a:tr h="504509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Team Autonomy</a:t>
                      </a:r>
                      <a:endParaRPr lang="en-IN" sz="1300" dirty="0">
                        <a:effectLst/>
                      </a:endParaRPr>
                    </a:p>
                  </a:txBody>
                  <a:tcPr marL="53665" marR="35777" marT="35777" marB="26833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Less autonomy; teams work on the same codebase</a:t>
                      </a:r>
                    </a:p>
                  </a:txBody>
                  <a:tcPr marL="53665" marR="35777" marT="35777" marB="26833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More autonomy; teams own and manage their services independently</a:t>
                      </a:r>
                    </a:p>
                  </a:txBody>
                  <a:tcPr marL="53665" marR="35777" marT="35777" marB="26833"/>
                </a:tc>
                <a:extLst>
                  <a:ext uri="{0D108BD9-81ED-4DB2-BD59-A6C34878D82A}">
                    <a16:rowId xmlns:a16="http://schemas.microsoft.com/office/drawing/2014/main" val="900415533"/>
                  </a:ext>
                </a:extLst>
              </a:tr>
              <a:tr h="504509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IN" sz="1300" b="1" dirty="0">
                          <a:effectLst/>
                        </a:rPr>
                        <a:t>Best Use Case </a:t>
                      </a:r>
                    </a:p>
                  </a:txBody>
                  <a:tcPr marL="53665" marR="35777" marT="35777" marB="26833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Simple, small to medium apps</a:t>
                      </a:r>
                    </a:p>
                  </a:txBody>
                  <a:tcPr marL="53665" marR="35777" marT="35777" marB="26833"/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US" sz="1300" dirty="0">
                          <a:effectLst/>
                        </a:rPr>
                        <a:t>Complex, large-scale, enterprise apps</a:t>
                      </a:r>
                    </a:p>
                  </a:txBody>
                  <a:tcPr marL="53665" marR="35777" marT="35777" marB="26833"/>
                </a:tc>
                <a:extLst>
                  <a:ext uri="{0D108BD9-81ED-4DB2-BD59-A6C34878D82A}">
                    <a16:rowId xmlns:a16="http://schemas.microsoft.com/office/drawing/2014/main" val="444713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91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477B0-16C1-4389-8A73-F4568370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033"/>
            <a:ext cx="4114800" cy="365125"/>
          </a:xfrm>
        </p:spPr>
        <p:txBody>
          <a:bodyPr/>
          <a:lstStyle/>
          <a:p>
            <a:r>
              <a:rPr lang="en-IN" dirty="0"/>
              <a:t>Sandhata Technologies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B78BA31-1AD7-4D9C-8137-166F4ABC6D57}"/>
              </a:ext>
            </a:extLst>
          </p:cNvPr>
          <p:cNvGraphicFramePr/>
          <p:nvPr/>
        </p:nvGraphicFramePr>
        <p:xfrm>
          <a:off x="5021606" y="136526"/>
          <a:ext cx="6672554" cy="127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0F495F-DD5A-4F0B-A5D1-DD45DFC3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675480"/>
              </p:ext>
            </p:extLst>
          </p:nvPr>
        </p:nvGraphicFramePr>
        <p:xfrm>
          <a:off x="5021606" y="1613580"/>
          <a:ext cx="7170394" cy="492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B2FABF6-A3D6-4592-BCEB-42E9A3DDC1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71"/>
          <a:stretch/>
        </p:blipFill>
        <p:spPr>
          <a:xfrm>
            <a:off x="406400" y="216217"/>
            <a:ext cx="4615206" cy="60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EF6F-7D27-47BB-82F6-193E2DD0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63" y="624602"/>
            <a:ext cx="10515600" cy="117750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</a:rPr>
              <a:t>Challenges in Microservices Implementation and Solutions</a:t>
            </a:r>
            <a:endParaRPr lang="en-IN" sz="32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9EDE2-9158-4914-97B6-AD9CACCCA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972" y="1497237"/>
            <a:ext cx="10666442" cy="513054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4156C5-FEAB-40CE-8ADC-0D904FD7D416}"/>
              </a:ext>
            </a:extLst>
          </p:cNvPr>
          <p:cNvSpPr/>
          <p:nvPr/>
        </p:nvSpPr>
        <p:spPr>
          <a:xfrm>
            <a:off x="1175649" y="1928788"/>
            <a:ext cx="4068147" cy="6438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Discovering all the running services and their instances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437E7D-18FE-4ED2-A496-FC9874929C59}"/>
              </a:ext>
            </a:extLst>
          </p:cNvPr>
          <p:cNvSpPr/>
          <p:nvPr/>
        </p:nvSpPr>
        <p:spPr>
          <a:xfrm>
            <a:off x="1175650" y="2702199"/>
            <a:ext cx="4068147" cy="6438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Taking care of multiple service calls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23E7BD-6F63-4FE9-B44F-8F582A6B78F3}"/>
              </a:ext>
            </a:extLst>
          </p:cNvPr>
          <p:cNvSpPr/>
          <p:nvPr/>
        </p:nvSpPr>
        <p:spPr>
          <a:xfrm>
            <a:off x="1175650" y="3503085"/>
            <a:ext cx="4068147" cy="6438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Finding easier way of load balancing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57F514-2ED0-44F1-A57B-FBC43E7F1031}"/>
              </a:ext>
            </a:extLst>
          </p:cNvPr>
          <p:cNvSpPr/>
          <p:nvPr/>
        </p:nvSpPr>
        <p:spPr>
          <a:xfrm>
            <a:off x="1175650" y="4280788"/>
            <a:ext cx="4068147" cy="6438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Maintaining configuration of multiple   services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8FBE03-284A-4523-9CF0-BF07E39A3EC7}"/>
              </a:ext>
            </a:extLst>
          </p:cNvPr>
          <p:cNvSpPr/>
          <p:nvPr/>
        </p:nvSpPr>
        <p:spPr>
          <a:xfrm>
            <a:off x="1175650" y="5036977"/>
            <a:ext cx="4068147" cy="64381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Monitoring all the incoming requests to all the services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7A190CA-C78E-4841-8014-9A2B5DE65C68}"/>
              </a:ext>
            </a:extLst>
          </p:cNvPr>
          <p:cNvSpPr/>
          <p:nvPr/>
        </p:nvSpPr>
        <p:spPr>
          <a:xfrm>
            <a:off x="1175650" y="5798805"/>
            <a:ext cx="4068147" cy="54637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Handling Fault Tolerance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5486793-7BC4-47FC-9F3E-324220A4CEA3}"/>
              </a:ext>
            </a:extLst>
          </p:cNvPr>
          <p:cNvSpPr/>
          <p:nvPr/>
        </p:nvSpPr>
        <p:spPr>
          <a:xfrm>
            <a:off x="5645021" y="2221334"/>
            <a:ext cx="469641" cy="2052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7D6B5F7-479A-44D2-B314-64B7A21BD91E}"/>
              </a:ext>
            </a:extLst>
          </p:cNvPr>
          <p:cNvSpPr/>
          <p:nvPr/>
        </p:nvSpPr>
        <p:spPr>
          <a:xfrm>
            <a:off x="5626359" y="2950968"/>
            <a:ext cx="469641" cy="2052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CFE16F7-22A0-4400-A620-630A914CABED}"/>
              </a:ext>
            </a:extLst>
          </p:cNvPr>
          <p:cNvSpPr/>
          <p:nvPr/>
        </p:nvSpPr>
        <p:spPr>
          <a:xfrm>
            <a:off x="5596808" y="3730398"/>
            <a:ext cx="469641" cy="2052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5065F3E-C702-4C7E-9F6B-EF12D2BC06B0}"/>
              </a:ext>
            </a:extLst>
          </p:cNvPr>
          <p:cNvSpPr/>
          <p:nvPr/>
        </p:nvSpPr>
        <p:spPr>
          <a:xfrm>
            <a:off x="5596808" y="5157335"/>
            <a:ext cx="469642" cy="2034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655F22E-8F4A-4B81-84E6-F5F48817029B}"/>
              </a:ext>
            </a:extLst>
          </p:cNvPr>
          <p:cNvSpPr/>
          <p:nvPr/>
        </p:nvSpPr>
        <p:spPr>
          <a:xfrm>
            <a:off x="5626359" y="4444789"/>
            <a:ext cx="469641" cy="203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59E266B-6A6B-4ACE-AA10-848149134CC0}"/>
              </a:ext>
            </a:extLst>
          </p:cNvPr>
          <p:cNvSpPr/>
          <p:nvPr/>
        </p:nvSpPr>
        <p:spPr>
          <a:xfrm>
            <a:off x="5626359" y="5974084"/>
            <a:ext cx="450979" cy="203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21AFB0-DE5C-4A2C-AA4D-1CD1FA82515C}"/>
              </a:ext>
            </a:extLst>
          </p:cNvPr>
          <p:cNvSpPr/>
          <p:nvPr/>
        </p:nvSpPr>
        <p:spPr>
          <a:xfrm>
            <a:off x="6419461" y="1961592"/>
            <a:ext cx="4665306" cy="578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Eureka Naming Server by Netflix OSS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B93C6D-16E2-4E87-AF92-653BCF7D008B}"/>
              </a:ext>
            </a:extLst>
          </p:cNvPr>
          <p:cNvSpPr/>
          <p:nvPr/>
        </p:nvSpPr>
        <p:spPr>
          <a:xfrm>
            <a:off x="6419461" y="2699282"/>
            <a:ext cx="4665306" cy="6438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Rest Template/ web client by Spring Frameworks</a:t>
            </a:r>
          </a:p>
          <a:p>
            <a:pPr algn="ctr"/>
            <a:r>
              <a:rPr lang="en-IN" dirty="0"/>
              <a:t>Feign Client by Netflix OSS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1A0C52-938E-4A65-B4C3-14E618E0D3C6}"/>
              </a:ext>
            </a:extLst>
          </p:cNvPr>
          <p:cNvSpPr/>
          <p:nvPr/>
        </p:nvSpPr>
        <p:spPr>
          <a:xfrm>
            <a:off x="6419461" y="3523269"/>
            <a:ext cx="4665306" cy="5940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Ribbon by Netflix OSS/ spring cloud load balancer.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096E8D-F39F-4C89-8DB7-D85324A6E18B}"/>
              </a:ext>
            </a:extLst>
          </p:cNvPr>
          <p:cNvSpPr/>
          <p:nvPr/>
        </p:nvSpPr>
        <p:spPr>
          <a:xfrm>
            <a:off x="6419461" y="4254312"/>
            <a:ext cx="4665306" cy="6257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Spring Cloud Config Server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3F9790-C420-49FC-B6D4-C2AEABB3EC18}"/>
              </a:ext>
            </a:extLst>
          </p:cNvPr>
          <p:cNvSpPr/>
          <p:nvPr/>
        </p:nvSpPr>
        <p:spPr>
          <a:xfrm>
            <a:off x="6419461" y="5017050"/>
            <a:ext cx="4665306" cy="5630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Zuul API Gateway/ spring cloud API Gateway by Netflix OSS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90A6E4E-B7C3-4413-B758-A97AB4B4D837}"/>
              </a:ext>
            </a:extLst>
          </p:cNvPr>
          <p:cNvSpPr/>
          <p:nvPr/>
        </p:nvSpPr>
        <p:spPr>
          <a:xfrm>
            <a:off x="6419461" y="5735556"/>
            <a:ext cx="4665306" cy="5435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Hystrix/ Resilience4j By Netflix 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08072-A146-0022-1A13-C8733855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IN" dirty="0"/>
              <a:t>Sandhata Technologies</a:t>
            </a:r>
          </a:p>
        </p:txBody>
      </p:sp>
    </p:spTree>
    <p:extLst>
      <p:ext uri="{BB962C8B-B14F-4D97-AF65-F5344CB8AC3E}">
        <p14:creationId xmlns:p14="http://schemas.microsoft.com/office/powerpoint/2010/main" val="8567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2E29F-5ACA-AB0F-6F09-923BC346D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3BC9-547E-E8F8-9044-97FF96DAE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47817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Aldhabi" panose="020B0604020202020204" pitchFamily="2" charset="-78"/>
                <a:cs typeface="Aldhabi" panose="020B0604020202020204" pitchFamily="2" charset="-78"/>
              </a:rPr>
              <a:t>TYPES OF JAVA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29941-060F-489A-0FC4-F957F1786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9542" y="1774372"/>
            <a:ext cx="8044543" cy="4582886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5F11BE-F669-D6D5-18AF-60FA8AB2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15" y="1607122"/>
            <a:ext cx="8654143" cy="525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090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A82C4-1695-2EF5-0DA0-97EF510D5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9CB0-28D6-0B26-A6C7-40850E890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47817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Aldhabi" panose="020B0604020202020204" pitchFamily="2" charset="-78"/>
                <a:cs typeface="Aldhabi" panose="020B0604020202020204" pitchFamily="2" charset="-78"/>
              </a:rPr>
              <a:t>TOPICS OF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14FEF-2653-0FBA-F506-093670D19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33575"/>
            <a:ext cx="9144000" cy="3619500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Microservice communication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API Gate way design pattern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</a:rPr>
              <a:t>Strangler Design pattern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Database per service problems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CQRs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SAGA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</a:rPr>
              <a:t>Saga Choreography</a:t>
            </a:r>
            <a:endParaRPr lang="en-IN" sz="1800" b="1" i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Saga Orchestrator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Singleton design pattern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Sample Microservices Architecture</a:t>
            </a: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r>
              <a:rPr lang="en-IN" sz="1800" b="1" dirty="0">
                <a:latin typeface="+mj-lt"/>
                <a:ea typeface="+mj-ea"/>
                <a:cs typeface="+mj-cs"/>
              </a:rPr>
              <a:t>Presenter :     Chalapathirao Davala</a:t>
            </a: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293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98A9E1-692B-4056-A53F-63E361CA41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797061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41FA-27FE-40DE-9946-7EC15A8F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6025" cy="1803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 dirty="0"/>
              <a:t>How to connect 2 services?</a:t>
            </a:r>
          </a:p>
          <a:p>
            <a:r>
              <a:rPr lang="en-IN" dirty="0"/>
              <a:t>How to process the request &amp; response?</a:t>
            </a:r>
          </a:p>
          <a:p>
            <a:r>
              <a:rPr lang="en-IN" dirty="0"/>
              <a:t>Network latency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5A50-6588-4FE0-9B78-F0D456D3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71906-AC10-49F7-B436-D4E1CAB53A32}"/>
              </a:ext>
            </a:extLst>
          </p:cNvPr>
          <p:cNvSpPr txBox="1"/>
          <p:nvPr/>
        </p:nvSpPr>
        <p:spPr>
          <a:xfrm>
            <a:off x="7534275" y="1856324"/>
            <a:ext cx="3924299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Hyper Text Transfer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Remote Procedure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BDD3B-98A5-4856-ADEB-94DF899BDE95}"/>
              </a:ext>
            </a:extLst>
          </p:cNvPr>
          <p:cNvSpPr txBox="1"/>
          <p:nvPr/>
        </p:nvSpPr>
        <p:spPr>
          <a:xfrm>
            <a:off x="7134225" y="4044039"/>
            <a:ext cx="5057775" cy="1631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Extensible Mark-up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Java Script Object 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53100-E8AC-4E67-B27B-EC66E7480F33}"/>
              </a:ext>
            </a:extLst>
          </p:cNvPr>
          <p:cNvSpPr txBox="1"/>
          <p:nvPr/>
        </p:nvSpPr>
        <p:spPr>
          <a:xfrm>
            <a:off x="3314700" y="5482243"/>
            <a:ext cx="330517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Asynchronous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27F3BF-1C9B-4AD0-B00A-394E6C7AD886}"/>
              </a:ext>
            </a:extLst>
          </p:cNvPr>
          <p:cNvCxnSpPr/>
          <p:nvPr/>
        </p:nvCxnSpPr>
        <p:spPr>
          <a:xfrm>
            <a:off x="5210175" y="2047875"/>
            <a:ext cx="2324100" cy="21907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48A2D0-07C9-4918-9529-598FCBE9D43F}"/>
              </a:ext>
            </a:extLst>
          </p:cNvPr>
          <p:cNvCxnSpPr>
            <a:cxnSpLocks/>
          </p:cNvCxnSpPr>
          <p:nvPr/>
        </p:nvCxnSpPr>
        <p:spPr>
          <a:xfrm>
            <a:off x="5457824" y="2729508"/>
            <a:ext cx="1781176" cy="17165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201487-7CD5-44D2-BD9D-873046309B27}"/>
              </a:ext>
            </a:extLst>
          </p:cNvPr>
          <p:cNvCxnSpPr>
            <a:cxnSpLocks/>
          </p:cNvCxnSpPr>
          <p:nvPr/>
        </p:nvCxnSpPr>
        <p:spPr>
          <a:xfrm>
            <a:off x="2924174" y="3221633"/>
            <a:ext cx="1714501" cy="22606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8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CFAA-313F-E197-CCBA-7E733A6C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b="1" dirty="0">
                <a:solidFill>
                  <a:schemeClr val="tx2"/>
                </a:solidFill>
              </a:rPr>
              <a:t>Communicating Between Microservices</a:t>
            </a:r>
            <a:br>
              <a:rPr lang="en-IN" b="1" dirty="0"/>
            </a:br>
            <a:endParaRPr lang="en-IN" dirty="0"/>
          </a:p>
        </p:txBody>
      </p:sp>
      <p:pic>
        <p:nvPicPr>
          <p:cNvPr id="10242" name="Picture 2" descr="Image title">
            <a:extLst>
              <a:ext uri="{FF2B5EF4-FFF2-40B4-BE49-F238E27FC236}">
                <a16:creationId xmlns:a16="http://schemas.microsoft.com/office/drawing/2014/main" id="{EDAFD89C-C4C2-D86E-4258-0DF92661CA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033" y="1010389"/>
            <a:ext cx="6315022" cy="584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854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B91-FB0E-4565-AB12-33392F9A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2925" cy="1325563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AF82-E05E-4E7E-8661-DA32A825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2925" cy="4351338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Easy to implement</a:t>
            </a:r>
          </a:p>
          <a:p>
            <a:r>
              <a:rPr lang="en-IN" dirty="0"/>
              <a:t>Easy to test</a:t>
            </a:r>
          </a:p>
          <a:p>
            <a:r>
              <a:rPr lang="en-IN" dirty="0"/>
              <a:t>Easy to debug</a:t>
            </a:r>
          </a:p>
          <a:p>
            <a:r>
              <a:rPr lang="en-IN" dirty="0"/>
              <a:t>Blocking</a:t>
            </a:r>
          </a:p>
          <a:p>
            <a:r>
              <a:rPr lang="en-IN" dirty="0"/>
              <a:t>Slow due to waiting</a:t>
            </a:r>
          </a:p>
          <a:p>
            <a:r>
              <a:rPr lang="en-IN" dirty="0"/>
              <a:t>High coupling</a:t>
            </a:r>
          </a:p>
          <a:p>
            <a:r>
              <a:rPr lang="en-IN" dirty="0"/>
              <a:t>Reliable due to 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C4F5A-40C1-49B7-A912-623AFEF6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8DD89A-83FB-448F-8D21-3C26E5050022}"/>
              </a:ext>
            </a:extLst>
          </p:cNvPr>
          <p:cNvSpPr txBox="1">
            <a:spLocks/>
          </p:cNvSpPr>
          <p:nvPr/>
        </p:nvSpPr>
        <p:spPr>
          <a:xfrm>
            <a:off x="5695950" y="365125"/>
            <a:ext cx="4352925" cy="13255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Asynchronous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449A2A-AF05-46C3-B481-05FFB9917C05}"/>
              </a:ext>
            </a:extLst>
          </p:cNvPr>
          <p:cNvSpPr txBox="1">
            <a:spLocks/>
          </p:cNvSpPr>
          <p:nvPr/>
        </p:nvSpPr>
        <p:spPr>
          <a:xfrm>
            <a:off x="5695950" y="1825625"/>
            <a:ext cx="4352925" cy="4351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Difficult due to message broker</a:t>
            </a:r>
          </a:p>
          <a:p>
            <a:r>
              <a:rPr lang="en-IN" dirty="0"/>
              <a:t>Difficult to test</a:t>
            </a:r>
          </a:p>
          <a:p>
            <a:r>
              <a:rPr lang="en-IN" dirty="0"/>
              <a:t>Difficult to debug</a:t>
            </a:r>
          </a:p>
          <a:p>
            <a:r>
              <a:rPr lang="en-IN" dirty="0"/>
              <a:t>Non-blocking</a:t>
            </a:r>
          </a:p>
          <a:p>
            <a:r>
              <a:rPr lang="en-IN" dirty="0"/>
              <a:t>Fast</a:t>
            </a:r>
          </a:p>
          <a:p>
            <a:r>
              <a:rPr lang="en-IN" dirty="0"/>
              <a:t>Loose coupling</a:t>
            </a:r>
          </a:p>
          <a:p>
            <a:r>
              <a:rPr lang="en-IN" dirty="0"/>
              <a:t>Not Reliable due to no-response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BA89D2-23CB-4387-BB85-24244D082B8C}"/>
                  </a:ext>
                </a:extLst>
              </p14:cNvPr>
              <p14:cNvContentPartPr/>
              <p14:nvPr/>
            </p14:nvContentPartPr>
            <p14:xfrm>
              <a:off x="3706920" y="1932120"/>
              <a:ext cx="4748040" cy="4005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BA89D2-23CB-4387-BB85-24244D082B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560" y="1922760"/>
                <a:ext cx="4766760" cy="40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97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pic>
        <p:nvPicPr>
          <p:cNvPr id="1026" name="Picture 2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16F74E51-0ABA-41B1-99FC-001B03BC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911349"/>
            <a:ext cx="214312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st steps into RabbitMQ">
            <a:extLst>
              <a:ext uri="{FF2B5EF4-FFF2-40B4-BE49-F238E27FC236}">
                <a16:creationId xmlns:a16="http://schemas.microsoft.com/office/drawing/2014/main" id="{9C223491-B3B8-4366-966F-10FE42FB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813"/>
            <a:ext cx="4591050" cy="137731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5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8" descr="ActiveMQ Integration With Mulesoft - DZone Integration">
            <a:extLst>
              <a:ext uri="{FF2B5EF4-FFF2-40B4-BE49-F238E27FC236}">
                <a16:creationId xmlns:a16="http://schemas.microsoft.com/office/drawing/2014/main" id="{19DBC099-0D97-4775-A78F-4B1323A9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603"/>
            <a:ext cx="3600450" cy="126682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Index of /assets/img">
            <a:extLst>
              <a:ext uri="{FF2B5EF4-FFF2-40B4-BE49-F238E27FC236}">
                <a16:creationId xmlns:a16="http://schemas.microsoft.com/office/drawing/2014/main" id="{C4EE3C3A-DFDF-4175-BBA3-8B7ED2CE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01" y="1913732"/>
            <a:ext cx="851292" cy="8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dex of /assets/img">
            <a:extLst>
              <a:ext uri="{FF2B5EF4-FFF2-40B4-BE49-F238E27FC236}">
                <a16:creationId xmlns:a16="http://schemas.microsoft.com/office/drawing/2014/main" id="{D1403657-CCCD-4ADE-9107-BB8D4803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3" y="211738"/>
            <a:ext cx="851292" cy="8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805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Topic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Topic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What Is Kafka? Everything You Need to Know - DZone Big Data">
            <a:extLst>
              <a:ext uri="{FF2B5EF4-FFF2-40B4-BE49-F238E27FC236}">
                <a16:creationId xmlns:a16="http://schemas.microsoft.com/office/drawing/2014/main" id="{BB478C9B-75E4-4EBB-99D4-A5FAA31BE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43"/>
            <a:ext cx="3494187" cy="155733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371EF-45EB-4DCA-8B72-9182221A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32" y="1901315"/>
            <a:ext cx="769144" cy="11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4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D60AA-5DEA-463D-8684-D4649D7EEF4B}"/>
              </a:ext>
            </a:extLst>
          </p:cNvPr>
          <p:cNvSpPr/>
          <p:nvPr/>
        </p:nvSpPr>
        <p:spPr>
          <a:xfrm>
            <a:off x="8620125" y="9525"/>
            <a:ext cx="3524252" cy="63468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275" y="6556057"/>
            <a:ext cx="4114800" cy="365125"/>
          </a:xfrm>
        </p:spPr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62931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Inventory Service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012A-3CCD-460D-9F6D-12448245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" y="1519966"/>
            <a:ext cx="1266825" cy="1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01112-27B3-46BF-9EB0-F83570C2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3" y="3085242"/>
            <a:ext cx="504825" cy="1042987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08B1F47-E3AA-4C8F-A9B9-9ADD97AB1560}"/>
              </a:ext>
            </a:extLst>
          </p:cNvPr>
          <p:cNvSpPr/>
          <p:nvPr/>
        </p:nvSpPr>
        <p:spPr>
          <a:xfrm>
            <a:off x="607219" y="4791516"/>
            <a:ext cx="2119313" cy="522634"/>
          </a:xfrm>
          <a:prstGeom prst="cub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1397C-128D-447C-A3FD-32F02681FBD1}"/>
              </a:ext>
            </a:extLst>
          </p:cNvPr>
          <p:cNvSpPr txBox="1"/>
          <p:nvPr/>
        </p:nvSpPr>
        <p:spPr>
          <a:xfrm>
            <a:off x="9241150" y="19595"/>
            <a:ext cx="231981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Online Shopping Portal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FE665022-FE6C-4889-B2BB-C7150D88642F}"/>
              </a:ext>
            </a:extLst>
          </p:cNvPr>
          <p:cNvSpPr/>
          <p:nvPr/>
        </p:nvSpPr>
        <p:spPr>
          <a:xfrm>
            <a:off x="4733925" y="1519966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1D4012-03C8-4DD5-BB8C-0BE678881965}"/>
              </a:ext>
            </a:extLst>
          </p:cNvPr>
          <p:cNvSpPr/>
          <p:nvPr/>
        </p:nvSpPr>
        <p:spPr>
          <a:xfrm>
            <a:off x="47623" y="19595"/>
            <a:ext cx="7910511" cy="1106248"/>
          </a:xfrm>
          <a:prstGeom prst="wedgeRoundRectCallout">
            <a:avLst>
              <a:gd name="adj1" fmla="val 18735"/>
              <a:gd name="adj2" fmla="val 9177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API GATEWAY</a:t>
            </a:r>
            <a:r>
              <a:rPr lang="en-IN" sz="4000" dirty="0">
                <a:solidFill>
                  <a:srgbClr val="FFFF00"/>
                </a:solidFill>
              </a:rPr>
              <a:t>(Backend for frontend-BFF)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368276-C657-4653-8C49-6C2A7C25012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024063" y="2099574"/>
            <a:ext cx="2709862" cy="9747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A65CC7-95E9-406C-9E0F-A91730748E5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669258" y="3520510"/>
            <a:ext cx="3188492" cy="8622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3F6181-022B-45FD-8325-F5D6D7B98785}"/>
              </a:ext>
            </a:extLst>
          </p:cNvPr>
          <p:cNvCxnSpPr>
            <a:cxnSpLocks/>
          </p:cNvCxnSpPr>
          <p:nvPr/>
        </p:nvCxnSpPr>
        <p:spPr>
          <a:xfrm flipV="1">
            <a:off x="2656285" y="5034987"/>
            <a:ext cx="2131218" cy="227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335875-3C79-45D9-8E9E-D975AA9898E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215062" y="1015078"/>
            <a:ext cx="3047999" cy="15513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A1D3AC-A788-43C8-960A-8C1DFD683BB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46021" y="2359814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87DD8-1DB7-4B26-A216-85FF28EFC0BA}"/>
              </a:ext>
            </a:extLst>
          </p:cNvPr>
          <p:cNvCxnSpPr>
            <a:cxnSpLocks/>
          </p:cNvCxnSpPr>
          <p:nvPr/>
        </p:nvCxnSpPr>
        <p:spPr>
          <a:xfrm>
            <a:off x="6246021" y="2603649"/>
            <a:ext cx="3118250" cy="14478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D3E281-0E2A-4E06-99FE-AFFD668DF74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278762" y="2580256"/>
            <a:ext cx="3079549" cy="289025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uble Brace 25">
            <a:extLst>
              <a:ext uri="{FF2B5EF4-FFF2-40B4-BE49-F238E27FC236}">
                <a16:creationId xmlns:a16="http://schemas.microsoft.com/office/drawing/2014/main" id="{D38F552E-0961-46C6-9EBF-5FE5DF15DA8E}"/>
              </a:ext>
            </a:extLst>
          </p:cNvPr>
          <p:cNvSpPr/>
          <p:nvPr/>
        </p:nvSpPr>
        <p:spPr>
          <a:xfrm>
            <a:off x="4754762" y="3080329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9CE75093-CFE2-4B8B-B1EF-D6DC4DA0295C}"/>
              </a:ext>
            </a:extLst>
          </p:cNvPr>
          <p:cNvSpPr/>
          <p:nvPr/>
        </p:nvSpPr>
        <p:spPr>
          <a:xfrm>
            <a:off x="4802983" y="4559267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DC8B08-870F-4C41-97DF-428F1F7E199E}"/>
              </a:ext>
            </a:extLst>
          </p:cNvPr>
          <p:cNvCxnSpPr>
            <a:cxnSpLocks/>
          </p:cNvCxnSpPr>
          <p:nvPr/>
        </p:nvCxnSpPr>
        <p:spPr>
          <a:xfrm>
            <a:off x="6293646" y="3606128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9B45F3-6DBB-4DE7-A945-249C0CE25EC4}"/>
              </a:ext>
            </a:extLst>
          </p:cNvPr>
          <p:cNvCxnSpPr>
            <a:cxnSpLocks/>
          </p:cNvCxnSpPr>
          <p:nvPr/>
        </p:nvCxnSpPr>
        <p:spPr>
          <a:xfrm>
            <a:off x="6293646" y="3849963"/>
            <a:ext cx="3118250" cy="14478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63230B-8CEF-4CC1-83F8-48CF93EBD59C}"/>
              </a:ext>
            </a:extLst>
          </p:cNvPr>
          <p:cNvCxnSpPr>
            <a:cxnSpLocks/>
          </p:cNvCxnSpPr>
          <p:nvPr/>
        </p:nvCxnSpPr>
        <p:spPr>
          <a:xfrm flipV="1">
            <a:off x="6326387" y="1227711"/>
            <a:ext cx="2936674" cy="259885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B7562D-A9C4-40F0-9B9B-EF4E2CC702DD}"/>
              </a:ext>
            </a:extLst>
          </p:cNvPr>
          <p:cNvCxnSpPr>
            <a:cxnSpLocks/>
          </p:cNvCxnSpPr>
          <p:nvPr/>
        </p:nvCxnSpPr>
        <p:spPr>
          <a:xfrm flipV="1">
            <a:off x="6293646" y="2799554"/>
            <a:ext cx="3121815" cy="131435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349F3F-86CC-48FA-B133-49DF267B3048}"/>
              </a:ext>
            </a:extLst>
          </p:cNvPr>
          <p:cNvCxnSpPr>
            <a:cxnSpLocks/>
          </p:cNvCxnSpPr>
          <p:nvPr/>
        </p:nvCxnSpPr>
        <p:spPr>
          <a:xfrm>
            <a:off x="6351693" y="4878729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707F28-39E7-4F70-AFEE-F98669A7B5B5}"/>
              </a:ext>
            </a:extLst>
          </p:cNvPr>
          <p:cNvCxnSpPr>
            <a:cxnSpLocks/>
          </p:cNvCxnSpPr>
          <p:nvPr/>
        </p:nvCxnSpPr>
        <p:spPr>
          <a:xfrm flipV="1">
            <a:off x="6351693" y="1347901"/>
            <a:ext cx="2973877" cy="377466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33CDD2-15F6-4EA8-98B1-0C118052AF61}"/>
              </a:ext>
            </a:extLst>
          </p:cNvPr>
          <p:cNvCxnSpPr>
            <a:cxnSpLocks/>
          </p:cNvCxnSpPr>
          <p:nvPr/>
        </p:nvCxnSpPr>
        <p:spPr>
          <a:xfrm flipV="1">
            <a:off x="6384434" y="2500312"/>
            <a:ext cx="2936674" cy="259886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49C19-3F37-489D-92D3-AD3CAA5F3377}"/>
              </a:ext>
            </a:extLst>
          </p:cNvPr>
          <p:cNvCxnSpPr>
            <a:cxnSpLocks/>
          </p:cNvCxnSpPr>
          <p:nvPr/>
        </p:nvCxnSpPr>
        <p:spPr>
          <a:xfrm flipV="1">
            <a:off x="6351693" y="4072155"/>
            <a:ext cx="3121815" cy="131435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5458CA6-417C-4003-BBCB-D6457CFF3566}"/>
                  </a:ext>
                </a:extLst>
              </p14:cNvPr>
              <p14:cNvContentPartPr/>
              <p14:nvPr/>
            </p14:nvContentPartPr>
            <p14:xfrm>
              <a:off x="671760" y="499320"/>
              <a:ext cx="6453360" cy="5375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5458CA6-417C-4003-BBCB-D6457CFF3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400" y="489960"/>
                <a:ext cx="6472080" cy="539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63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6B776F-E67E-4F91-9D0B-73A309956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598744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5F62-F4DC-449D-B0EA-B2977C97D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Aggregating data from multiple services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Reduces the request roundtrips</a:t>
            </a:r>
            <a:endParaRPr lang="en-IN" sz="1600" dirty="0"/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Non-web friendly protocol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Client is able to use single standard protocol to communicate to API gateway and independent of what protocol is used in specific service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How to handle the change in location(host + port) of services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Not the headache of client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Cross cutting concerns like (</a:t>
            </a:r>
            <a:r>
              <a:rPr lang="en-IN" sz="1600" dirty="0">
                <a:solidFill>
                  <a:srgbClr val="00B050"/>
                </a:solidFill>
              </a:rPr>
              <a:t>All of these are now responsibility of API gateway, centralized/clean/standard code</a:t>
            </a:r>
            <a:r>
              <a:rPr lang="en-IN" sz="1600" dirty="0"/>
              <a:t>)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Security(Authentication &amp; Authorization)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Logging, tracing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Load balancing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Caching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IP whitelisting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Request/response transformations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Failure handling – circuit breaker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Rate limiting.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Addressing the needs of different clients like desktop, mobile or any other service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High coupling for each client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B050"/>
                </a:solidFill>
              </a:rPr>
              <a:t>Now each client has it’s own optimal API gateway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E80CB-5E08-402F-96B6-5FB42E86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9609741-8351-4853-9F71-90AA34061B7C}"/>
                  </a:ext>
                </a:extLst>
              </p14:cNvPr>
              <p14:cNvContentPartPr/>
              <p14:nvPr/>
            </p14:nvContentPartPr>
            <p14:xfrm>
              <a:off x="338760" y="1789920"/>
              <a:ext cx="9318240" cy="453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9609741-8351-4853-9F71-90AA34061B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400" y="1780560"/>
                <a:ext cx="9336960" cy="45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67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29DA-7CCF-4E96-8C3B-BB70096A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317"/>
            <a:ext cx="10515600" cy="877078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accent1">
                    <a:lumMod val="50000"/>
                  </a:schemeClr>
                </a:solidFill>
              </a:rPr>
              <a:t>API Gateway In Spring cloud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C4D3D-8DC7-4895-B1BA-9F4A739A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6399"/>
            <a:ext cx="10515600" cy="384153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619AAE-B55B-48B2-BA68-AB7DE19DC751}"/>
              </a:ext>
            </a:extLst>
          </p:cNvPr>
          <p:cNvSpPr/>
          <p:nvPr/>
        </p:nvSpPr>
        <p:spPr>
          <a:xfrm>
            <a:off x="5066041" y="4994323"/>
            <a:ext cx="1875453" cy="793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6BFF8-F160-41BC-AF74-95640BD75C92}"/>
              </a:ext>
            </a:extLst>
          </p:cNvPr>
          <p:cNvSpPr/>
          <p:nvPr/>
        </p:nvSpPr>
        <p:spPr>
          <a:xfrm>
            <a:off x="8916812" y="3182238"/>
            <a:ext cx="2118049" cy="67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E00C85-D3AA-4C2A-BACB-956E4EA3EC6B}"/>
              </a:ext>
            </a:extLst>
          </p:cNvPr>
          <p:cNvSpPr/>
          <p:nvPr/>
        </p:nvSpPr>
        <p:spPr>
          <a:xfrm>
            <a:off x="8916812" y="4147164"/>
            <a:ext cx="2118049" cy="67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35EE24-C27C-4BBE-B340-17F4D2474550}"/>
              </a:ext>
            </a:extLst>
          </p:cNvPr>
          <p:cNvSpPr/>
          <p:nvPr/>
        </p:nvSpPr>
        <p:spPr>
          <a:xfrm>
            <a:off x="8916812" y="5156855"/>
            <a:ext cx="2174033" cy="700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Ms-D</a:t>
            </a:r>
          </a:p>
        </p:txBody>
      </p:sp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072AFEBE-A4F4-46CE-B0C0-567B7EA30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2584" y="2725038"/>
            <a:ext cx="914400" cy="9144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2F5379D-5B3E-4DB2-AC24-2BB37C4535F0}"/>
              </a:ext>
            </a:extLst>
          </p:cNvPr>
          <p:cNvSpPr/>
          <p:nvPr/>
        </p:nvSpPr>
        <p:spPr>
          <a:xfrm>
            <a:off x="2032584" y="3551895"/>
            <a:ext cx="1020340" cy="24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1B1312-4672-4AC9-BB39-C2949CFB1C9E}"/>
              </a:ext>
            </a:extLst>
          </p:cNvPr>
          <p:cNvSpPr/>
          <p:nvPr/>
        </p:nvSpPr>
        <p:spPr>
          <a:xfrm>
            <a:off x="5047141" y="2776120"/>
            <a:ext cx="1875453" cy="1102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Zuul</a:t>
            </a:r>
            <a:r>
              <a:rPr lang="en-IN" dirty="0"/>
              <a:t> API/ spring cloud Gateway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4E6B11-E268-4614-B871-746168130684}"/>
              </a:ext>
            </a:extLst>
          </p:cNvPr>
          <p:cNvCxnSpPr/>
          <p:nvPr/>
        </p:nvCxnSpPr>
        <p:spPr>
          <a:xfrm>
            <a:off x="3165137" y="3381229"/>
            <a:ext cx="1760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DF52F2-C5C8-4AC8-A2FA-AEF94396282C}"/>
              </a:ext>
            </a:extLst>
          </p:cNvPr>
          <p:cNvCxnSpPr>
            <a:cxnSpLocks/>
          </p:cNvCxnSpPr>
          <p:nvPr/>
        </p:nvCxnSpPr>
        <p:spPr>
          <a:xfrm>
            <a:off x="7130374" y="3397842"/>
            <a:ext cx="1634247" cy="120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CEE426-22FB-4B03-9205-E8603C51CE29}"/>
              </a:ext>
            </a:extLst>
          </p:cNvPr>
          <p:cNvCxnSpPr>
            <a:cxnSpLocks/>
          </p:cNvCxnSpPr>
          <p:nvPr/>
        </p:nvCxnSpPr>
        <p:spPr>
          <a:xfrm>
            <a:off x="7017750" y="3735097"/>
            <a:ext cx="1746871" cy="74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F439FC-45DF-4324-9A6A-9F26A6086A32}"/>
              </a:ext>
            </a:extLst>
          </p:cNvPr>
          <p:cNvCxnSpPr/>
          <p:nvPr/>
        </p:nvCxnSpPr>
        <p:spPr>
          <a:xfrm flipV="1">
            <a:off x="6003768" y="4096330"/>
            <a:ext cx="0" cy="82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0D0EF8-4FE9-426A-827D-8630B56258F8}"/>
              </a:ext>
            </a:extLst>
          </p:cNvPr>
          <p:cNvCxnSpPr>
            <a:cxnSpLocks/>
          </p:cNvCxnSpPr>
          <p:nvPr/>
        </p:nvCxnSpPr>
        <p:spPr>
          <a:xfrm>
            <a:off x="6865559" y="4022467"/>
            <a:ext cx="1753147" cy="129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32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0EF52-6F21-F677-DE2A-BE602BB1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B507-ADEE-0386-9CB6-0267544FD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47817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Aldhabi" panose="020B0604020202020204" pitchFamily="2" charset="-78"/>
                <a:cs typeface="Aldhabi" panose="020B0604020202020204" pitchFamily="2" charset="-78"/>
              </a:rPr>
              <a:t>Sample Servlet Code for monolithic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022D7-4C8D-BC6D-F48E-5AEABD702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33575"/>
            <a:ext cx="9144000" cy="361950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endParaRPr lang="en-IN" sz="1800" b="1">
              <a:latin typeface="+mj-lt"/>
              <a:ea typeface="+mj-ea"/>
              <a:cs typeface="+mj-cs"/>
            </a:endParaRPr>
          </a:p>
          <a:p>
            <a:endParaRPr lang="en-IN" sz="1800" b="1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2A156-889D-56E4-63DD-EE1BE40C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80" y="1933575"/>
            <a:ext cx="10503440" cy="47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44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BE22C-AA0A-0668-A63B-3E95419F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Implementing API Gateway in spring cloud</a:t>
            </a:r>
          </a:p>
        </p:txBody>
      </p:sp>
      <p:pic>
        <p:nvPicPr>
          <p:cNvPr id="8" name="Content Placeholder 7" descr="A computer screen shot of white text&#10;&#10;AI-generated content may be incorrect.">
            <a:extLst>
              <a:ext uri="{FF2B5EF4-FFF2-40B4-BE49-F238E27FC236}">
                <a16:creationId xmlns:a16="http://schemas.microsoft.com/office/drawing/2014/main" id="{802044BC-9728-6995-F66F-BA9BC413A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7052" y="2302031"/>
            <a:ext cx="6086859" cy="3682550"/>
          </a:xfrm>
          <a:prstGeom prst="rect">
            <a:avLst/>
          </a:prstGeom>
          <a:noFill/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F7BE3C-0CF2-EE2F-26FD-E2B07C0D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41" y="1507530"/>
            <a:ext cx="5029458" cy="49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16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44DF5-876E-5E73-9A6D-0E9591DC9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8B469-155A-8FFE-1DFC-4A761988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Implementing API Gateway in spring cloud</a:t>
            </a:r>
          </a:p>
        </p:txBody>
      </p:sp>
      <p:pic>
        <p:nvPicPr>
          <p:cNvPr id="9" name="Content Placeholder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BFF44DC-CC66-6C3E-36E8-36688DD13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257" b="-3"/>
          <a:stretch>
            <a:fillRect/>
          </a:stretch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BAB43A3-8C4C-B231-486C-0B6BA148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5" r="4" b="19135"/>
          <a:stretch>
            <a:fillRect/>
          </a:stretch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7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586541-63F3-A129-0404-C512F7D65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1411014"/>
            <a:ext cx="3629555" cy="689449"/>
          </a:xfrm>
        </p:spPr>
        <p:txBody>
          <a:bodyPr anchor="b">
            <a:normAutofit fontScale="90000"/>
          </a:bodyPr>
          <a:lstStyle/>
          <a:p>
            <a:r>
              <a:rPr lang="en-IN" sz="2400" b="1" dirty="0">
                <a:solidFill>
                  <a:schemeClr val="tx2"/>
                </a:solidFill>
              </a:rPr>
              <a:t>Advantages and Technologies we use in API Gateway</a:t>
            </a:r>
            <a:endParaRPr lang="en-IN" sz="2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017589-9998-90F6-63ED-EF31CA3D5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2"/>
            <a:ext cx="3629555" cy="2987397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Single Entry Point</a:t>
            </a:r>
          </a:p>
          <a:p>
            <a:r>
              <a:rPr lang="en-US" sz="1800" dirty="0"/>
              <a:t>Encapsulates Service Details</a:t>
            </a:r>
          </a:p>
          <a:p>
            <a:r>
              <a:rPr lang="en-US" sz="1800" dirty="0"/>
              <a:t>Supports Cross-Cutting Concerns</a:t>
            </a:r>
          </a:p>
          <a:p>
            <a:r>
              <a:rPr lang="en-US" sz="1800" dirty="0"/>
              <a:t>Enables Routing and Composition</a:t>
            </a:r>
          </a:p>
          <a:p>
            <a:r>
              <a:rPr lang="en-US" sz="1800" dirty="0"/>
              <a:t>Improves Security</a:t>
            </a:r>
          </a:p>
          <a:p>
            <a:r>
              <a:rPr lang="en-US" sz="1800" dirty="0"/>
              <a:t>Easy to Implement Versioning</a:t>
            </a:r>
          </a:p>
          <a:p>
            <a:r>
              <a:rPr lang="en-US" sz="1800" dirty="0"/>
              <a:t>Centralized Error Handling &amp; Fallback</a:t>
            </a:r>
          </a:p>
          <a:p>
            <a:r>
              <a:rPr lang="en-US" sz="1800" dirty="0"/>
              <a:t>Reduced Load on Services</a:t>
            </a:r>
          </a:p>
          <a:p>
            <a:r>
              <a:rPr lang="en-US" sz="1800" dirty="0"/>
              <a:t>Scalability and Flexibility</a:t>
            </a:r>
          </a:p>
          <a:p>
            <a:r>
              <a:rPr lang="en-US" sz="1800" dirty="0"/>
              <a:t>Supports Strangler Pattern</a:t>
            </a:r>
          </a:p>
        </p:txBody>
      </p:sp>
      <p:pic>
        <p:nvPicPr>
          <p:cNvPr id="4" name="Content Placeholder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1A437359-790B-28BD-5E70-555446AF46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2151"/>
          <a:stretch>
            <a:fillRect/>
          </a:stretch>
        </p:blipFill>
        <p:spPr>
          <a:xfrm>
            <a:off x="5359151" y="895610"/>
            <a:ext cx="6107166" cy="50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76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9083B-242C-EEAC-0A7D-DEABC9ED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Strangler Pattern</a:t>
            </a:r>
            <a:br>
              <a:rPr lang="en-US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Transform-and-eliminate-pattern-(1)">
            <a:extLst>
              <a:ext uri="{FF2B5EF4-FFF2-40B4-BE49-F238E27FC236}">
                <a16:creationId xmlns:a16="http://schemas.microsoft.com/office/drawing/2014/main" id="{DC2484D3-77C5-E44F-C1D0-3181FD9C28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1801" y="1675227"/>
            <a:ext cx="878839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497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Freeform: Shape 923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33" name="Isosceles Triangle 923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Strangler Pattern: Dos and Don'ts | AKF Partners">
            <a:extLst>
              <a:ext uri="{FF2B5EF4-FFF2-40B4-BE49-F238E27FC236}">
                <a16:creationId xmlns:a16="http://schemas.microsoft.com/office/drawing/2014/main" id="{E4BAF776-3212-E1EF-DE98-5399021D3B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2" y="643467"/>
            <a:ext cx="9904115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5" name="Isosceles Triangle 923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01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 diagram of a monolith&#10;&#10;AI-generated content may be incorrect.">
            <a:extLst>
              <a:ext uri="{FF2B5EF4-FFF2-40B4-BE49-F238E27FC236}">
                <a16:creationId xmlns:a16="http://schemas.microsoft.com/office/drawing/2014/main" id="{5E4F41A5-553A-9B4F-FFC5-1783CD239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5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827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12FA0-A585-F5C1-4412-F8A8FC1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/>
              <a:t>Process and Technologies we use in strangler</a:t>
            </a:r>
            <a:endParaRPr lang="en-US" sz="4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1A1A1-7F74-3320-7371-8BBA9C1F3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301" y="2444503"/>
            <a:ext cx="4294127" cy="334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84235F-66C8-7A87-6622-1B7E38A2A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438" y="2609194"/>
            <a:ext cx="5828261" cy="301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71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67E756-48E2-0703-7C6E-2B8BA6411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F3593E-4E93-04F5-59A6-C109AD82B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68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A72F758-CE85-A978-FAB7-71458EABA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12" y="99556"/>
            <a:ext cx="5249571" cy="557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55BD14-6351-A3D3-286E-DB95C8B1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909" y="966662"/>
            <a:ext cx="6468314" cy="344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9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5046A7-C5FB-4513-89B9-4CA304769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33981F-92BA-46E3-867C-82877EA7FE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91" b="3271"/>
          <a:stretch/>
        </p:blipFill>
        <p:spPr>
          <a:xfrm>
            <a:off x="2220686" y="1735931"/>
            <a:ext cx="6886304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81E19-0E1B-8EFE-1700-ACE0E5DE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ED2E-A133-5DBA-3398-42F612802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47817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Aldhabi" panose="020B0604020202020204" pitchFamily="2" charset="-78"/>
                <a:cs typeface="Aldhabi" panose="020B0604020202020204" pitchFamily="2" charset="-78"/>
              </a:rPr>
              <a:t>Sample Servlet Code for monolithic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A1F10-DA4A-835C-A9F1-580235FC9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33575"/>
            <a:ext cx="9144000" cy="361950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endParaRPr lang="en-IN" sz="1800" b="1">
              <a:latin typeface="+mj-lt"/>
              <a:ea typeface="+mj-ea"/>
              <a:cs typeface="+mj-cs"/>
            </a:endParaRPr>
          </a:p>
          <a:p>
            <a:endParaRPr lang="en-IN" sz="1800" b="1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F9EB0-9C49-C5CF-AA85-2C739267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06" y="1855237"/>
            <a:ext cx="10985787" cy="47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32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E185-3064-4F3B-A86F-1FC9246D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1927109"/>
            <a:ext cx="8969829" cy="1325563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Loosely coupled</a:t>
            </a:r>
          </a:p>
          <a:p>
            <a:pPr lvl="1"/>
            <a:r>
              <a:rPr lang="en-US" dirty="0"/>
              <a:t>Free to choose database type e.g. RDBS, mongo Cassandra etc.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4C0C79-FC0E-4B11-8EC7-C49498015E91}"/>
              </a:ext>
            </a:extLst>
          </p:cNvPr>
          <p:cNvSpPr txBox="1">
            <a:spLocks/>
          </p:cNvSpPr>
          <p:nvPr/>
        </p:nvSpPr>
        <p:spPr>
          <a:xfrm>
            <a:off x="2079171" y="3387044"/>
            <a:ext cx="9949543" cy="296930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are using a relational database then the options are:</a:t>
            </a:r>
          </a:p>
          <a:p>
            <a:pPr lvl="1"/>
            <a:r>
              <a:rPr lang="en-US" dirty="0"/>
              <a:t>Private-tables-per-service – </a:t>
            </a:r>
          </a:p>
          <a:p>
            <a:pPr lvl="2"/>
            <a:r>
              <a:rPr lang="en-US" dirty="0"/>
              <a:t>each service owns a set of tables that must only be accessed by that service</a:t>
            </a:r>
          </a:p>
          <a:p>
            <a:pPr lvl="1"/>
            <a:r>
              <a:rPr lang="en-US" dirty="0"/>
              <a:t>Schema-per-service – </a:t>
            </a:r>
          </a:p>
          <a:p>
            <a:pPr lvl="2"/>
            <a:r>
              <a:rPr lang="en-US" dirty="0"/>
              <a:t>each service has a database schema that’s private to that service</a:t>
            </a:r>
          </a:p>
          <a:p>
            <a:pPr lvl="1"/>
            <a:r>
              <a:rPr lang="en-US" dirty="0"/>
              <a:t>Database-server-per-service – </a:t>
            </a:r>
          </a:p>
          <a:p>
            <a:pPr lvl="2"/>
            <a:r>
              <a:rPr lang="en-US" dirty="0"/>
              <a:t>each service has it’s own database server.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9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E185-3064-4F3B-A86F-1FC9246D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046400"/>
            <a:ext cx="5508170" cy="1818029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Queries that needs join over multiple database</a:t>
            </a:r>
          </a:p>
          <a:p>
            <a:pPr lvl="1"/>
            <a:r>
              <a:rPr lang="en-US" dirty="0"/>
              <a:t>Transactions across multiple databases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62171-BFD2-4B73-89EB-4202B5C4C7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91" b="3271"/>
          <a:stretch/>
        </p:blipFill>
        <p:spPr>
          <a:xfrm>
            <a:off x="6683828" y="1913391"/>
            <a:ext cx="5214257" cy="42202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947D84-8259-49D4-84D3-0A9B1D4C3690}"/>
              </a:ext>
            </a:extLst>
          </p:cNvPr>
          <p:cNvSpPr txBox="1">
            <a:spLocks/>
          </p:cNvSpPr>
          <p:nvPr/>
        </p:nvSpPr>
        <p:spPr>
          <a:xfrm>
            <a:off x="941615" y="4182609"/>
            <a:ext cx="5638799" cy="231026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Queries that needs join over multiple database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CQRS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Event Sourcing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API Compositions</a:t>
            </a:r>
          </a:p>
          <a:p>
            <a:pPr lvl="1"/>
            <a:r>
              <a:rPr lang="en-US" dirty="0"/>
              <a:t>Transactions across multiple databases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Saga Pattern ()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3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/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9233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922B-1DA6-4754-B318-82323D34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CQRS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AEB8-EC58-4092-BD71-029B44599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</a:t>
            </a:r>
            <a:r>
              <a:rPr lang="en-IN" dirty="0"/>
              <a:t>ommand</a:t>
            </a:r>
          </a:p>
          <a:p>
            <a:r>
              <a:rPr lang="en-IN" dirty="0">
                <a:solidFill>
                  <a:srgbClr val="FF0000"/>
                </a:solidFill>
              </a:rPr>
              <a:t>Q</a:t>
            </a:r>
            <a:r>
              <a:rPr lang="en-IN" dirty="0"/>
              <a:t>uery</a:t>
            </a:r>
          </a:p>
          <a:p>
            <a:r>
              <a:rPr lang="en-IN" dirty="0">
                <a:solidFill>
                  <a:srgbClr val="FF0000"/>
                </a:solidFill>
              </a:rPr>
              <a:t>R</a:t>
            </a:r>
            <a:r>
              <a:rPr lang="en-IN" dirty="0"/>
              <a:t>esponsibility</a:t>
            </a:r>
          </a:p>
          <a:p>
            <a:r>
              <a:rPr lang="en-IN" dirty="0">
                <a:solidFill>
                  <a:srgbClr val="FF0000"/>
                </a:solidFill>
              </a:rPr>
              <a:t>S</a:t>
            </a:r>
            <a:r>
              <a:rPr lang="en-IN" dirty="0"/>
              <a:t>egregation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E831-F906-419A-8487-2F48CE88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68C27-2E5F-4E26-8188-A46CC3DFBF06}"/>
              </a:ext>
            </a:extLst>
          </p:cNvPr>
          <p:cNvSpPr txBox="1"/>
          <p:nvPr/>
        </p:nvSpPr>
        <p:spPr>
          <a:xfrm>
            <a:off x="4925788" y="953740"/>
            <a:ext cx="1905000" cy="13849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C1C19-3542-4DC1-B864-6407B824E198}"/>
              </a:ext>
            </a:extLst>
          </p:cNvPr>
          <p:cNvSpPr txBox="1"/>
          <p:nvPr/>
        </p:nvSpPr>
        <p:spPr>
          <a:xfrm>
            <a:off x="5317673" y="2927350"/>
            <a:ext cx="2498269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3A022C-5F7D-4DD5-B289-5B87FD10BBC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88771" y="1646238"/>
            <a:ext cx="2237017" cy="378505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03AD2A-9860-4538-A456-2F19B6454F1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013857" y="2593522"/>
            <a:ext cx="3303816" cy="595438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0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data flow&#10;&#10;AI-generated content may be incorrect.">
            <a:extLst>
              <a:ext uri="{FF2B5EF4-FFF2-40B4-BE49-F238E27FC236}">
                <a16:creationId xmlns:a16="http://schemas.microsoft.com/office/drawing/2014/main" id="{DA778BC2-B506-5266-805E-C98053339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66309"/>
            <a:ext cx="10905066" cy="51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05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B1E93-62A5-B40A-50B1-FC6C7BA6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IN" sz="4800" b="1" dirty="0">
                <a:solidFill>
                  <a:schemeClr val="tx2"/>
                </a:solidFill>
              </a:rPr>
              <a:t>CQRS advantages &amp; used Technologies</a:t>
            </a:r>
            <a:br>
              <a:rPr lang="en-IN" sz="4800" b="1" dirty="0"/>
            </a:br>
            <a:endParaRPr lang="en-IN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CB78-6C8F-635B-C8EC-D2F4DC215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IN" sz="2000" b="1" dirty="0"/>
              <a:t>Independent scaling</a:t>
            </a:r>
          </a:p>
          <a:p>
            <a:r>
              <a:rPr lang="en-IN" sz="2000" b="1" dirty="0"/>
              <a:t>Optimized data schemas</a:t>
            </a:r>
          </a:p>
          <a:p>
            <a:r>
              <a:rPr lang="en-IN" sz="2000" b="1" dirty="0"/>
              <a:t>Security</a:t>
            </a:r>
          </a:p>
          <a:p>
            <a:r>
              <a:rPr lang="en-IN" sz="2000" b="1" dirty="0"/>
              <a:t>Separation of concerns.</a:t>
            </a:r>
          </a:p>
          <a:p>
            <a:r>
              <a:rPr lang="en-IN" sz="2000" b="1" dirty="0"/>
              <a:t>Simpler queries</a:t>
            </a:r>
          </a:p>
          <a:p>
            <a:r>
              <a:rPr lang="en-IN" sz="2000" b="1" dirty="0"/>
              <a:t>Different databases for command and query </a:t>
            </a:r>
          </a:p>
          <a:p>
            <a:r>
              <a:rPr lang="en-IN" sz="2000" dirty="0"/>
              <a:t>Flexibility and easy maintenance</a:t>
            </a:r>
          </a:p>
        </p:txBody>
      </p:sp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C0133383-1935-5353-0FA7-09FD6AB4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532342"/>
            <a:ext cx="5150277" cy="36180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6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3786728-EEAB-4774-834C-F73B46119B4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5F86-8FC7-4FCD-9119-5A268BB3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the data will come to History Service Database?</a:t>
            </a:r>
          </a:p>
          <a:p>
            <a:pPr lvl="1"/>
            <a:r>
              <a:rPr lang="en-IN" dirty="0"/>
              <a:t>Events</a:t>
            </a:r>
          </a:p>
          <a:p>
            <a:pPr lvl="1"/>
            <a:r>
              <a:rPr lang="en-IN" dirty="0"/>
              <a:t>Database replication methods</a:t>
            </a:r>
          </a:p>
          <a:p>
            <a:r>
              <a:rPr lang="en-IN" dirty="0"/>
              <a:t>Replication delay </a:t>
            </a:r>
          </a:p>
          <a:p>
            <a:r>
              <a:rPr lang="en-IN" dirty="0"/>
              <a:t>Extra complexity</a:t>
            </a:r>
          </a:p>
          <a:p>
            <a:r>
              <a:rPr lang="en-IN" dirty="0"/>
              <a:t>Code Duplication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07D3-6ACF-4660-8CA4-68D8A26F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14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C7192-7B71-5328-C28C-12506A7C1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3976-9526-1203-4A6C-509BBB5B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547817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Aldhabi" panose="020B0604020202020204" pitchFamily="2" charset="-78"/>
                <a:cs typeface="Aldhabi" panose="020B0604020202020204" pitchFamily="2" charset="-78"/>
              </a:rPr>
              <a:t>TOPICS OF 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6FAFD-147A-442B-FE30-76FF26A98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33575"/>
            <a:ext cx="9144000" cy="3619500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SAGA Design pattern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Types and Saga Implementation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dirty="0">
                <a:solidFill>
                  <a:schemeClr val="tx2"/>
                </a:solidFill>
              </a:rPr>
              <a:t>Service Discovery &amp; Netflix Eureka Server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Load balancing &amp; Spring cloud load balancer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Spring cloud Config server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Folt tolerant with Resilience 4j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sample Microservice architecture.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IN" sz="1800" b="1" i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Demo.</a:t>
            </a:r>
          </a:p>
          <a:p>
            <a:pPr algn="l"/>
            <a:endParaRPr lang="en-IN" sz="1800" b="1" i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r>
              <a:rPr lang="en-IN" sz="1800" b="1" dirty="0">
                <a:latin typeface="+mj-lt"/>
                <a:ea typeface="+mj-ea"/>
                <a:cs typeface="+mj-cs"/>
              </a:rPr>
              <a:t>Presenter :     Chalapathirao Davala</a:t>
            </a: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  <a:p>
            <a:pPr marL="342900" indent="-342900">
              <a:buAutoNum type="arabicPeriod"/>
            </a:pPr>
            <a:endParaRPr lang="en-IN" sz="18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6854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/>
        </p:nvGraphicFramePr>
        <p:xfrm>
          <a:off x="2144486" y="3592286"/>
          <a:ext cx="8784771" cy="3004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E18B37-FB51-40FE-ABB2-FACA9439CA44}"/>
              </a:ext>
            </a:extLst>
          </p:cNvPr>
          <p:cNvSpPr/>
          <p:nvPr/>
        </p:nvSpPr>
        <p:spPr>
          <a:xfrm>
            <a:off x="217714" y="5942693"/>
            <a:ext cx="11756571" cy="41365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For complete course plan about microservice architecture checkout - </a:t>
            </a:r>
            <a:r>
              <a:rPr lang="en-IN" sz="1600" dirty="0">
                <a:hlinkClick r:id="rId12"/>
              </a:rPr>
              <a:t>https://github.com/greenlearner01/Microservices-Architecture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43303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645554-E399-48D9-991E-0419486DAAA7}"/>
              </a:ext>
            </a:extLst>
          </p:cNvPr>
          <p:cNvSpPr/>
          <p:nvPr/>
        </p:nvSpPr>
        <p:spPr>
          <a:xfrm>
            <a:off x="8848724" y="1714499"/>
            <a:ext cx="3248025" cy="421005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/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EDF2-CD75-4877-B113-473BC782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289050"/>
            <a:ext cx="5257800" cy="1689100"/>
          </a:xfrm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+mj-lt"/>
              </a:rPr>
              <a:t>Transaction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Single unit of logic or work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+mj-lt"/>
              </a:rPr>
              <a:t>Spread across multiple services in distributed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A9AA87-B770-4407-8D8C-464AFFF6FA7F}"/>
              </a:ext>
            </a:extLst>
          </p:cNvPr>
          <p:cNvSpPr txBox="1">
            <a:spLocks/>
          </p:cNvSpPr>
          <p:nvPr/>
        </p:nvSpPr>
        <p:spPr>
          <a:xfrm>
            <a:off x="1590675" y="3149600"/>
            <a:ext cx="5257800" cy="179070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Transactions must be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Atomic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Consistent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Isolated </a:t>
            </a:r>
          </a:p>
          <a:p>
            <a:pPr lvl="1"/>
            <a:r>
              <a:rPr lang="en-US" dirty="0">
                <a:solidFill>
                  <a:srgbClr val="171717"/>
                </a:solidFill>
                <a:latin typeface="+mj-lt"/>
              </a:rPr>
              <a:t>Durable</a:t>
            </a:r>
            <a:endParaRPr lang="en-IN" dirty="0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7BE26D-E5C6-44E3-88E7-794084392875}"/>
              </a:ext>
            </a:extLst>
          </p:cNvPr>
          <p:cNvSpPr txBox="1">
            <a:spLocks/>
          </p:cNvSpPr>
          <p:nvPr/>
        </p:nvSpPr>
        <p:spPr>
          <a:xfrm>
            <a:off x="85725" y="5010150"/>
            <a:ext cx="5257800" cy="17907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Within a single service maintaining  ACID properties for transactions are easy, but </a:t>
            </a:r>
          </a:p>
          <a:p>
            <a:r>
              <a:rPr lang="en-US" dirty="0">
                <a:solidFill>
                  <a:srgbClr val="171717"/>
                </a:solidFill>
                <a:latin typeface="+mj-lt"/>
              </a:rPr>
              <a:t>Cross-service transaction requires a cross-service transaction management strategy.</a:t>
            </a:r>
            <a:endParaRPr lang="en-IN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601373-ED44-4D95-B9AE-9A903C74D8BD}"/>
              </a:ext>
            </a:extLst>
          </p:cNvPr>
          <p:cNvSpPr/>
          <p:nvPr/>
        </p:nvSpPr>
        <p:spPr>
          <a:xfrm>
            <a:off x="9856554" y="2514968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1E1F1DDD-0D13-480E-8C5D-8E9DDE786CD7}"/>
              </a:ext>
            </a:extLst>
          </p:cNvPr>
          <p:cNvSpPr/>
          <p:nvPr/>
        </p:nvSpPr>
        <p:spPr>
          <a:xfrm>
            <a:off x="11344129" y="2319252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30F26-4A77-448B-8C83-F6FF2C1A52BD}"/>
              </a:ext>
            </a:extLst>
          </p:cNvPr>
          <p:cNvSpPr/>
          <p:nvPr/>
        </p:nvSpPr>
        <p:spPr>
          <a:xfrm>
            <a:off x="9870696" y="3527737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38DF6FE5-8609-408C-AE4A-1CE9F6551942}"/>
              </a:ext>
            </a:extLst>
          </p:cNvPr>
          <p:cNvSpPr/>
          <p:nvPr/>
        </p:nvSpPr>
        <p:spPr>
          <a:xfrm>
            <a:off x="11358271" y="3332021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C4AC5F-ED44-414C-AC8A-6C38CEAF1A33}"/>
              </a:ext>
            </a:extLst>
          </p:cNvPr>
          <p:cNvSpPr/>
          <p:nvPr/>
        </p:nvSpPr>
        <p:spPr>
          <a:xfrm>
            <a:off x="9884838" y="4700559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Service</a:t>
            </a: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142E159D-5D0A-4C1A-BD19-0FA812FDB7DC}"/>
              </a:ext>
            </a:extLst>
          </p:cNvPr>
          <p:cNvSpPr/>
          <p:nvPr/>
        </p:nvSpPr>
        <p:spPr>
          <a:xfrm>
            <a:off x="11372413" y="4504843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71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2C01-018A-0E36-E18D-09C31545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Aldhabi" panose="020B0604020202020204" pitchFamily="2" charset="-78"/>
                <a:cs typeface="Aldhabi" panose="020B0604020202020204" pitchFamily="2" charset="-78"/>
              </a:rPr>
              <a:t>MVC Design Pattern</a:t>
            </a:r>
            <a:endParaRPr lang="en-IN" dirty="0"/>
          </a:p>
        </p:txBody>
      </p:sp>
      <p:pic>
        <p:nvPicPr>
          <p:cNvPr id="1026" name="Picture 2" descr="what is mvc design pattern">
            <a:extLst>
              <a:ext uri="{FF2B5EF4-FFF2-40B4-BE49-F238E27FC236}">
                <a16:creationId xmlns:a16="http://schemas.microsoft.com/office/drawing/2014/main" id="{93E0055D-DD33-BC4D-513E-F6DE241785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9594"/>
            <a:ext cx="7772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551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/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EDF2-CD75-4877-B113-473BC7823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289050"/>
            <a:ext cx="5257800" cy="1689100"/>
          </a:xfrm>
          <a:ln w="2857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+mj-lt"/>
              </a:rPr>
              <a:t>It’s a way to manage data consistency across microservices in distributed transaction scenarios.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A9AA87-B770-4407-8D8C-464AFFF6FA7F}"/>
              </a:ext>
            </a:extLst>
          </p:cNvPr>
          <p:cNvSpPr txBox="1">
            <a:spLocks/>
          </p:cNvSpPr>
          <p:nvPr/>
        </p:nvSpPr>
        <p:spPr>
          <a:xfrm>
            <a:off x="1590675" y="3149600"/>
            <a:ext cx="5257800" cy="179070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It’s a sequence of transactions that updates each service and publishes a message or event to trigger the next transaction step. </a:t>
            </a:r>
            <a:endParaRPr lang="en-IN" dirty="0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7BE26D-E5C6-44E3-88E7-794084392875}"/>
              </a:ext>
            </a:extLst>
          </p:cNvPr>
          <p:cNvSpPr txBox="1">
            <a:spLocks/>
          </p:cNvSpPr>
          <p:nvPr/>
        </p:nvSpPr>
        <p:spPr>
          <a:xfrm>
            <a:off x="85725" y="5010150"/>
            <a:ext cx="5257800" cy="179070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71717"/>
                </a:solidFill>
                <a:latin typeface="+mj-lt"/>
              </a:rPr>
              <a:t>If a step fails, the saga executes compensating transactions that counteract the preceding transactions.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458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/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6409C-28EC-4D7E-BD52-C9A2CA953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924" y="3309937"/>
            <a:ext cx="9791700" cy="3171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1647826" y="1687693"/>
            <a:ext cx="9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Sequence of local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Each local transaction updates the database and published the event for next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 any of the local transaction fails then saga publishes COMPENSATING transactions to all the services which have performed commit</a:t>
            </a:r>
          </a:p>
        </p:txBody>
      </p:sp>
    </p:spTree>
    <p:extLst>
      <p:ext uri="{BB962C8B-B14F-4D97-AF65-F5344CB8AC3E}">
        <p14:creationId xmlns:p14="http://schemas.microsoft.com/office/powerpoint/2010/main" val="2930514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/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390525" y="1665779"/>
            <a:ext cx="9629776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Compensable transactions</a:t>
            </a: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are transactions that can potentially be reversed by processing another transaction with the opposite effect.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732AA6-6AB3-413D-BC5B-BEDBFBCB3B57}"/>
              </a:ext>
            </a:extLst>
          </p:cNvPr>
          <p:cNvSpPr txBox="1"/>
          <p:nvPr/>
        </p:nvSpPr>
        <p:spPr>
          <a:xfrm>
            <a:off x="2057400" y="2435145"/>
            <a:ext cx="9629776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 </a:t>
            </a: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pivot transaction</a:t>
            </a: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is the go/no-go point in a saga. If the pivot transaction commits, the saga runs until completion. A pivot transaction can be a transaction that is neither compensable nor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retryable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or it can be the last compensable transaction or the first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retryable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transaction in the saga.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1FD3-9853-419F-94AC-E339FC06B1BE}"/>
              </a:ext>
            </a:extLst>
          </p:cNvPr>
          <p:cNvSpPr txBox="1"/>
          <p:nvPr/>
        </p:nvSpPr>
        <p:spPr>
          <a:xfrm>
            <a:off x="390525" y="3911551"/>
            <a:ext cx="9629776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b="1" i="1" dirty="0" err="1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Retryable</a:t>
            </a: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transactions</a:t>
            </a: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are transactions that follow the pivot transaction and are guaranteed to succeed.</a:t>
            </a:r>
          </a:p>
        </p:txBody>
      </p:sp>
    </p:spTree>
    <p:extLst>
      <p:ext uri="{BB962C8B-B14F-4D97-AF65-F5344CB8AC3E}">
        <p14:creationId xmlns:p14="http://schemas.microsoft.com/office/powerpoint/2010/main" val="2635193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/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0173F5-21BD-4D5C-869D-4C0E36B2B8FB}"/>
              </a:ext>
            </a:extLst>
          </p:cNvPr>
          <p:cNvGraphicFramePr/>
          <p:nvPr/>
        </p:nvGraphicFramePr>
        <p:xfrm>
          <a:off x="390524" y="1665779"/>
          <a:ext cx="11306175" cy="4125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96441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/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390525" y="1665779"/>
            <a:ext cx="5067300" cy="175432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good for simple workflows which have few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No additional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No single point of failure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1FD3-9853-419F-94AC-E339FC06B1BE}"/>
              </a:ext>
            </a:extLst>
          </p:cNvPr>
          <p:cNvSpPr txBox="1"/>
          <p:nvPr/>
        </p:nvSpPr>
        <p:spPr>
          <a:xfrm>
            <a:off x="390525" y="3911551"/>
            <a:ext cx="5067300" cy="14773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Drawbacks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Can be confusing when adding new 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Segoe UI" panose="020B0502040204020203" pitchFamily="34" charset="0"/>
              </a:rPr>
              <a:t>Cyclic dependency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Integration testing is difficult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CF46BD-DF75-4ABF-BCA3-2090E04621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44328" y="1762125"/>
            <a:ext cx="5961884" cy="390048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5672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ECAB1-2F3C-06E2-382D-47DC523B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Choreography</a:t>
            </a:r>
            <a:br>
              <a:rPr lang="en-US" sz="3600"/>
            </a:br>
            <a:endParaRPr lang="en-US" sz="3600"/>
          </a:p>
        </p:txBody>
      </p:sp>
      <p:pic>
        <p:nvPicPr>
          <p:cNvPr id="11" name="Picture 2" descr="Choreography based Saga">
            <a:extLst>
              <a:ext uri="{FF2B5EF4-FFF2-40B4-BE49-F238E27FC236}">
                <a16:creationId xmlns:a16="http://schemas.microsoft.com/office/drawing/2014/main" id="{8F65C0FD-67F2-1DF4-3DCF-B622DA8092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980" y="2957665"/>
            <a:ext cx="5320769" cy="3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aga choreography high-level architecture">
            <a:extLst>
              <a:ext uri="{FF2B5EF4-FFF2-40B4-BE49-F238E27FC236}">
                <a16:creationId xmlns:a16="http://schemas.microsoft.com/office/drawing/2014/main" id="{9583888B-FF2E-FD84-BEE9-C1064B9E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377777"/>
            <a:ext cx="5828261" cy="250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401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62F37-533A-ADBB-1695-20EF1454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300" b="1" dirty="0">
                <a:solidFill>
                  <a:schemeClr val="tx2"/>
                </a:solidFill>
              </a:rPr>
              <a:t>Advantages of Choreography &amp; technology used</a:t>
            </a:r>
          </a:p>
        </p:txBody>
      </p:sp>
      <p:pic>
        <p:nvPicPr>
          <p:cNvPr id="7" name="Content Placeholder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4291ACD-47DD-1E99-317D-55085E8F0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537" y="2358066"/>
            <a:ext cx="5454938" cy="3700945"/>
          </a:xfrm>
          <a:prstGeom prst="rect">
            <a:avLst/>
          </a:prstGeom>
        </p:spPr>
      </p:pic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28D1B36-ED0F-82DC-886D-F6BE71AB1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6" y="2484191"/>
            <a:ext cx="5736226" cy="32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05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ABA22C4-E341-4D7C-99FF-9E470F7E21DC}"/>
              </a:ext>
            </a:extLst>
          </p:cNvPr>
          <p:cNvGraphicFramePr/>
          <p:nvPr/>
        </p:nvGraphicFramePr>
        <p:xfrm>
          <a:off x="862012" y="-42863"/>
          <a:ext cx="10467975" cy="133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C33-51FD-4231-92AE-86B254D6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Sandhata technologies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452A7-5833-47B0-9BED-07556A0E63A9}"/>
              </a:ext>
            </a:extLst>
          </p:cNvPr>
          <p:cNvSpPr txBox="1"/>
          <p:nvPr/>
        </p:nvSpPr>
        <p:spPr>
          <a:xfrm>
            <a:off x="390525" y="1665779"/>
            <a:ext cx="5067300" cy="31393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good for complex workflows which have many services and new service can be added at any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Suitable when there is control over all participants and control over the flow of activities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Segoe UI" panose="020B0502040204020203" pitchFamily="34" charset="0"/>
              </a:rPr>
              <a:t>No Cyclic dependency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Clear separation of concern, separate from business logic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81FD3-9853-419F-94AC-E339FC06B1BE}"/>
              </a:ext>
            </a:extLst>
          </p:cNvPr>
          <p:cNvSpPr txBox="1"/>
          <p:nvPr/>
        </p:nvSpPr>
        <p:spPr>
          <a:xfrm>
            <a:off x="390525" y="5061584"/>
            <a:ext cx="5067300" cy="923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Drawbacks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Segoe UI" panose="020B0502040204020203" pitchFamily="34" charset="0"/>
              </a:rPr>
              <a:t>Additional design complexity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>
                <a:effectLst/>
                <a:latin typeface="Segoe UI" panose="020B0502040204020203" pitchFamily="34" charset="0"/>
              </a:rPr>
              <a:t>Additional point of failure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437BA-AFF1-4934-A02D-C814BA76D19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00749" y="1665779"/>
            <a:ext cx="5608651" cy="382062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6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7922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rchestration based Saga">
            <a:extLst>
              <a:ext uri="{FF2B5EF4-FFF2-40B4-BE49-F238E27FC236}">
                <a16:creationId xmlns:a16="http://schemas.microsoft.com/office/drawing/2014/main" id="{96B3A17B-0D50-A96A-4990-A7DEEA1EB8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777" y="2957665"/>
            <a:ext cx="5477175" cy="33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a mail delivery service&#10;&#10;AI-generated content may be incorrect.">
            <a:extLst>
              <a:ext uri="{FF2B5EF4-FFF2-40B4-BE49-F238E27FC236}">
                <a16:creationId xmlns:a16="http://schemas.microsoft.com/office/drawing/2014/main" id="{A856B564-793C-F5BD-0CE9-AAFADF639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181073"/>
            <a:ext cx="5828261" cy="289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1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4C005-82BF-3C65-FBFA-4F04400D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/>
          </a:p>
        </p:txBody>
      </p:sp>
      <p:pic>
        <p:nvPicPr>
          <p:cNvPr id="5" name="Content Placeholder 4" descr="A black and white text&#10;&#10;AI-generated content may be incorrect.">
            <a:extLst>
              <a:ext uri="{FF2B5EF4-FFF2-40B4-BE49-F238E27FC236}">
                <a16:creationId xmlns:a16="http://schemas.microsoft.com/office/drawing/2014/main" id="{B7D9EEA7-D376-8BE0-D8EE-64DDC3AC0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" r="20333" b="-2"/>
          <a:stretch>
            <a:fillRect/>
          </a:stretch>
        </p:blipFill>
        <p:spPr>
          <a:xfrm>
            <a:off x="1290690" y="836516"/>
            <a:ext cx="3797536" cy="2361607"/>
          </a:xfrm>
          <a:prstGeom prst="rect">
            <a:avLst/>
          </a:prstGeom>
        </p:spPr>
      </p:pic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300F88-8E73-5E6A-237E-C43D44306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0735" y="621522"/>
            <a:ext cx="4680596" cy="2361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EED47-0FC6-5535-01D1-C89491AA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167" y="3198123"/>
            <a:ext cx="4902452" cy="28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8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14645-4514-A277-18A4-29845EB3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1BA9C-097E-711D-8B82-F5A3FFFD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Aldhabi" panose="020B0604020202020204" pitchFamily="2" charset="-78"/>
                <a:cs typeface="Aldhabi" panose="020B0604020202020204" pitchFamily="2" charset="-78"/>
              </a:rPr>
              <a:t>MVC Design Pattern</a:t>
            </a:r>
            <a:endParaRPr lang="en-IN" dirty="0"/>
          </a:p>
        </p:txBody>
      </p:sp>
      <p:pic>
        <p:nvPicPr>
          <p:cNvPr id="10" name="Content Placeholder 9" descr="A diagram of a process&#10;&#10;AI-generated content may be incorrect.">
            <a:extLst>
              <a:ext uri="{FF2B5EF4-FFF2-40B4-BE49-F238E27FC236}">
                <a16:creationId xmlns:a16="http://schemas.microsoft.com/office/drawing/2014/main" id="{E62D9D85-A222-E210-3BF1-5B854D73E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0087" y="1825625"/>
            <a:ext cx="869182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575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6672-7B9A-4A3C-AD62-CE96BFB83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109220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tx2"/>
                </a:solidFill>
              </a:rPr>
              <a:t>What is Service Discovery?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6EE76-72AB-4926-9DCE-60E3B5C0C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4701"/>
            <a:ext cx="10515600" cy="401226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</a:t>
            </a:r>
            <a:r>
              <a:rPr lang="en-IN" b="1" dirty="0"/>
              <a:t>Eureka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2B2CA-402B-47C2-B2AF-08324707015A}"/>
              </a:ext>
            </a:extLst>
          </p:cNvPr>
          <p:cNvSpPr/>
          <p:nvPr/>
        </p:nvSpPr>
        <p:spPr>
          <a:xfrm>
            <a:off x="2174033" y="2705878"/>
            <a:ext cx="2836506" cy="109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Eureka Naming Server</a:t>
            </a:r>
          </a:p>
          <a:p>
            <a:pPr algn="ctr"/>
            <a:r>
              <a:rPr lang="en-IN" dirty="0"/>
              <a:t>(port:8761)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B2EFFD-CFF7-484E-A51E-5A51D9E2F905}"/>
              </a:ext>
            </a:extLst>
          </p:cNvPr>
          <p:cNvSpPr/>
          <p:nvPr/>
        </p:nvSpPr>
        <p:spPr>
          <a:xfrm>
            <a:off x="1390261" y="4385388"/>
            <a:ext cx="1334278" cy="951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Ms-A</a:t>
            </a:r>
          </a:p>
          <a:p>
            <a:pPr algn="ctr"/>
            <a:r>
              <a:rPr lang="en-IN" dirty="0"/>
              <a:t>(8081)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603923-6057-4A4F-859C-3A8815C5B32B}"/>
              </a:ext>
            </a:extLst>
          </p:cNvPr>
          <p:cNvSpPr/>
          <p:nvPr/>
        </p:nvSpPr>
        <p:spPr>
          <a:xfrm>
            <a:off x="2892490" y="4385388"/>
            <a:ext cx="1334278" cy="951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Ms-B</a:t>
            </a:r>
          </a:p>
          <a:p>
            <a:pPr algn="ctr"/>
            <a:r>
              <a:rPr lang="en-IN" dirty="0"/>
              <a:t>(8082)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327892-8593-4615-840A-140239490A03}"/>
              </a:ext>
            </a:extLst>
          </p:cNvPr>
          <p:cNvSpPr/>
          <p:nvPr/>
        </p:nvSpPr>
        <p:spPr>
          <a:xfrm>
            <a:off x="4497355" y="4385388"/>
            <a:ext cx="1129004" cy="616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Ms-C</a:t>
            </a:r>
          </a:p>
          <a:p>
            <a:pPr algn="ctr"/>
            <a:r>
              <a:rPr lang="en-IN" dirty="0"/>
              <a:t>(8083)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B7DA82-E5E6-4A35-BE71-C49F8D319382}"/>
              </a:ext>
            </a:extLst>
          </p:cNvPr>
          <p:cNvCxnSpPr>
            <a:cxnSpLocks/>
          </p:cNvCxnSpPr>
          <p:nvPr/>
        </p:nvCxnSpPr>
        <p:spPr>
          <a:xfrm flipV="1">
            <a:off x="1894114" y="3890865"/>
            <a:ext cx="279919" cy="33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CA50B8-A208-4153-85F6-378D0D2C4AAC}"/>
              </a:ext>
            </a:extLst>
          </p:cNvPr>
          <p:cNvCxnSpPr/>
          <p:nvPr/>
        </p:nvCxnSpPr>
        <p:spPr>
          <a:xfrm flipV="1">
            <a:off x="3559629" y="3890865"/>
            <a:ext cx="0" cy="38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424DDA-BEEA-4E9C-AB1C-47E6BC516F38}"/>
              </a:ext>
            </a:extLst>
          </p:cNvPr>
          <p:cNvCxnSpPr/>
          <p:nvPr/>
        </p:nvCxnSpPr>
        <p:spPr>
          <a:xfrm flipH="1" flipV="1">
            <a:off x="4805265" y="3890865"/>
            <a:ext cx="205274" cy="40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010F6EE-E95F-4F61-B074-9C50EEF3C27E}"/>
              </a:ext>
            </a:extLst>
          </p:cNvPr>
          <p:cNvSpPr/>
          <p:nvPr/>
        </p:nvSpPr>
        <p:spPr>
          <a:xfrm>
            <a:off x="5626359" y="2856204"/>
            <a:ext cx="1555104" cy="8376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http://localhost:8761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0B59F2-9664-438C-AE03-76419EE2837C}"/>
              </a:ext>
            </a:extLst>
          </p:cNvPr>
          <p:cNvSpPr/>
          <p:nvPr/>
        </p:nvSpPr>
        <p:spPr>
          <a:xfrm>
            <a:off x="7857935" y="2575296"/>
            <a:ext cx="3088428" cy="3191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Ms-A running on port 8081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Ms-B running on port 8082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Ms-C running on port 8083 &amp; 8084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72BFFFD-6669-4092-B5FB-257AA51F35B0}"/>
              </a:ext>
            </a:extLst>
          </p:cNvPr>
          <p:cNvSpPr/>
          <p:nvPr/>
        </p:nvSpPr>
        <p:spPr>
          <a:xfrm>
            <a:off x="4497355" y="5142721"/>
            <a:ext cx="1129004" cy="550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Ms-C</a:t>
            </a:r>
          </a:p>
          <a:p>
            <a:pPr algn="ctr"/>
            <a:r>
              <a:rPr lang="en-IN" dirty="0"/>
              <a:t>(8084)</a:t>
            </a:r>
          </a:p>
        </p:txBody>
      </p:sp>
    </p:spTree>
    <p:extLst>
      <p:ext uri="{BB962C8B-B14F-4D97-AF65-F5344CB8AC3E}">
        <p14:creationId xmlns:p14="http://schemas.microsoft.com/office/powerpoint/2010/main" val="1607647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819F-363C-27B4-AE28-2945FCFEE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Eureka Server</a:t>
            </a:r>
            <a:br>
              <a:rPr lang="en-IN" b="1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69E108-C818-4EAB-88A7-D019DCDE8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255071" cy="1739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EA9D3-EDFC-B093-49F8-FF01335E0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8" y="3429000"/>
            <a:ext cx="6305874" cy="3264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668857-487D-F0B3-ED16-A31B0086C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223" y="3289315"/>
            <a:ext cx="5397777" cy="1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10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46E339-3EFF-4705-FAE5-0B539C743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799EA-CB87-D95D-CFB3-6121F70A6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b="1"/>
              <a:t>Eureka Client</a:t>
            </a:r>
            <a:r>
              <a:rPr lang="en-US" sz="5100"/>
              <a:t> (Microservice) Applications</a:t>
            </a:r>
            <a:endParaRPr lang="en-US" sz="5100" b="1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6BE1063-A6F1-EB8D-85A2-64042BA1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62931"/>
            <a:ext cx="5614416" cy="3565153"/>
          </a:xfrm>
          <a:prstGeom prst="rect">
            <a:avLst/>
          </a:prstGeom>
        </p:spPr>
      </p:pic>
      <p:pic>
        <p:nvPicPr>
          <p:cNvPr id="8" name="Content Placeholder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0E40CBB-79D8-E3EC-F412-B3BF7974E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743706"/>
            <a:ext cx="5614416" cy="140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85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38FF-83C4-2507-81EF-85DAB35E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dirty="0"/>
              <a:t>Multiple microservices registering Eureka Server</a:t>
            </a:r>
            <a:br>
              <a:rPr lang="en-IN" b="1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E6FFD-AA74-2AB6-56A6-1632C5CE0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827" y="2026342"/>
            <a:ext cx="5734345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635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C9F1-C554-860C-9A47-396DBFFA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        Spring Eureka Server</a:t>
            </a:r>
            <a:endParaRPr lang="en-IN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F0C639-ED51-5E89-BF9E-66BED8878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7676" y="1304058"/>
            <a:ext cx="9756648" cy="548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451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298F9-3023-BC04-082E-ADD9FE28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6600" b="1" dirty="0"/>
              <a:t>Load Balancing</a:t>
            </a:r>
            <a:endParaRPr lang="en-US" sz="6600" dirty="0"/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server&#10;&#10;AI-generated content may be incorrect.">
            <a:extLst>
              <a:ext uri="{FF2B5EF4-FFF2-40B4-BE49-F238E27FC236}">
                <a16:creationId xmlns:a16="http://schemas.microsoft.com/office/drawing/2014/main" id="{6E5056F6-5E2C-E991-808B-B5EE351E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9" y="2573984"/>
            <a:ext cx="5400303" cy="2767655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BE35435-738A-A16C-D168-E595640BC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60" y="3697428"/>
            <a:ext cx="5038344" cy="1697807"/>
          </a:xfrm>
          <a:prstGeom prst="rect">
            <a:avLst/>
          </a:prstGeom>
        </p:spPr>
      </p:pic>
      <p:pic>
        <p:nvPicPr>
          <p:cNvPr id="7" name="Content Placeholder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D1D4A409-D07B-17C3-DAF2-E8A625ABA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11409" y="2190553"/>
            <a:ext cx="5859044" cy="13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2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29DA-7CCF-4E96-8C3B-BB70096A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9714"/>
            <a:ext cx="10515600" cy="877078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accent1">
                    <a:lumMod val="50000"/>
                  </a:schemeClr>
                </a:solidFill>
              </a:rPr>
              <a:t>Calling Another Microservice and Load Balancing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C4D3D-8DC7-4895-B1BA-9F4A739A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1395"/>
            <a:ext cx="10515600" cy="412422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55073-A092-4069-86EB-E109B67CAB26}"/>
              </a:ext>
            </a:extLst>
          </p:cNvPr>
          <p:cNvSpPr/>
          <p:nvPr/>
        </p:nvSpPr>
        <p:spPr>
          <a:xfrm>
            <a:off x="4566889" y="1890604"/>
            <a:ext cx="2547257" cy="942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Eureka Naming Server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619AAE-B55B-48B2-BA68-AB7DE19DC751}"/>
              </a:ext>
            </a:extLst>
          </p:cNvPr>
          <p:cNvSpPr/>
          <p:nvPr/>
        </p:nvSpPr>
        <p:spPr>
          <a:xfrm>
            <a:off x="2708579" y="4441345"/>
            <a:ext cx="1875453" cy="793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Ms-A</a:t>
            </a:r>
          </a:p>
          <a:p>
            <a:pPr algn="ctr"/>
            <a:r>
              <a:rPr lang="en-IN" dirty="0"/>
              <a:t>(9091)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6BFF8-F160-41BC-AF74-95640BD75C92}"/>
              </a:ext>
            </a:extLst>
          </p:cNvPr>
          <p:cNvSpPr/>
          <p:nvPr/>
        </p:nvSpPr>
        <p:spPr>
          <a:xfrm>
            <a:off x="9210871" y="3512268"/>
            <a:ext cx="2118049" cy="67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Ms-B</a:t>
            </a:r>
          </a:p>
          <a:p>
            <a:pPr algn="ctr"/>
            <a:r>
              <a:rPr lang="en-IN" dirty="0"/>
              <a:t>(9092)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E00C85-D3AA-4C2A-BACB-956E4EA3EC6B}"/>
              </a:ext>
            </a:extLst>
          </p:cNvPr>
          <p:cNvSpPr/>
          <p:nvPr/>
        </p:nvSpPr>
        <p:spPr>
          <a:xfrm>
            <a:off x="8968273" y="4364863"/>
            <a:ext cx="2118049" cy="67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Ms-B</a:t>
            </a:r>
          </a:p>
          <a:p>
            <a:pPr algn="ctr"/>
            <a:r>
              <a:rPr lang="en-IN" dirty="0"/>
              <a:t>(9093)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35EE24-C27C-4BBE-B340-17F4D2474550}"/>
              </a:ext>
            </a:extLst>
          </p:cNvPr>
          <p:cNvSpPr/>
          <p:nvPr/>
        </p:nvSpPr>
        <p:spPr>
          <a:xfrm>
            <a:off x="8617404" y="5263526"/>
            <a:ext cx="2174033" cy="67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Ms-B</a:t>
            </a:r>
          </a:p>
          <a:p>
            <a:pPr algn="ctr"/>
            <a:r>
              <a:rPr lang="en-IN" dirty="0"/>
              <a:t>(9094)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571E3C-B75D-43DB-B940-BC7F19A4D1FF}"/>
              </a:ext>
            </a:extLst>
          </p:cNvPr>
          <p:cNvCxnSpPr>
            <a:cxnSpLocks/>
          </p:cNvCxnSpPr>
          <p:nvPr/>
        </p:nvCxnSpPr>
        <p:spPr>
          <a:xfrm flipV="1">
            <a:off x="3877237" y="2994038"/>
            <a:ext cx="1413589" cy="1142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4FE120-0300-496D-A85E-FC3584B48059}"/>
              </a:ext>
            </a:extLst>
          </p:cNvPr>
          <p:cNvCxnSpPr/>
          <p:nvPr/>
        </p:nvCxnSpPr>
        <p:spPr>
          <a:xfrm flipH="1">
            <a:off x="4312764" y="3093024"/>
            <a:ext cx="1352939" cy="11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647B637-C8F7-40F9-9255-EE0BD3756601}"/>
              </a:ext>
            </a:extLst>
          </p:cNvPr>
          <p:cNvCxnSpPr>
            <a:cxnSpLocks/>
          </p:cNvCxnSpPr>
          <p:nvPr/>
        </p:nvCxnSpPr>
        <p:spPr>
          <a:xfrm flipH="1" flipV="1">
            <a:off x="6994851" y="2883159"/>
            <a:ext cx="1156996" cy="545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47F05A-19FC-4D02-8118-9C2EF5120F1A}"/>
              </a:ext>
            </a:extLst>
          </p:cNvPr>
          <p:cNvCxnSpPr/>
          <p:nvPr/>
        </p:nvCxnSpPr>
        <p:spPr>
          <a:xfrm>
            <a:off x="4794186" y="4730591"/>
            <a:ext cx="569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E93938A-F55F-4201-BADE-353CB1CE1A30}"/>
              </a:ext>
            </a:extLst>
          </p:cNvPr>
          <p:cNvSpPr/>
          <p:nvPr/>
        </p:nvSpPr>
        <p:spPr>
          <a:xfrm>
            <a:off x="5641210" y="4324083"/>
            <a:ext cx="1453243" cy="910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Ribbon /spring cloud LB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2B5AF00-6AEC-4C12-9B13-22CBF9CA6E08}"/>
              </a:ext>
            </a:extLst>
          </p:cNvPr>
          <p:cNvSpPr/>
          <p:nvPr/>
        </p:nvSpPr>
        <p:spPr>
          <a:xfrm rot="20704857">
            <a:off x="7275411" y="3782789"/>
            <a:ext cx="1584445" cy="3845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and 4</a:t>
            </a:r>
            <a:r>
              <a:rPr lang="en-IN" baseline="30000" dirty="0"/>
              <a:t>th</a:t>
            </a:r>
            <a:r>
              <a:rPr lang="en-IN" dirty="0"/>
              <a:t> call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AA8FF8B-1EBA-4076-AD11-046C57B9DB46}"/>
              </a:ext>
            </a:extLst>
          </p:cNvPr>
          <p:cNvSpPr/>
          <p:nvPr/>
        </p:nvSpPr>
        <p:spPr>
          <a:xfrm>
            <a:off x="7311702" y="4495241"/>
            <a:ext cx="1379374" cy="380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call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1EB328A-0C20-42E1-B43F-7F0B9CC77F75}"/>
              </a:ext>
            </a:extLst>
          </p:cNvPr>
          <p:cNvSpPr/>
          <p:nvPr/>
        </p:nvSpPr>
        <p:spPr>
          <a:xfrm rot="1390950">
            <a:off x="7259136" y="5155762"/>
            <a:ext cx="1193585" cy="3773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call</a:t>
            </a:r>
          </a:p>
        </p:txBody>
      </p:sp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072AFEBE-A4F4-46CE-B0C0-567B7EA30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621" y="4273391"/>
            <a:ext cx="914400" cy="9144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2F5379D-5B3E-4DB2-AC24-2BB37C4535F0}"/>
              </a:ext>
            </a:extLst>
          </p:cNvPr>
          <p:cNvSpPr/>
          <p:nvPr/>
        </p:nvSpPr>
        <p:spPr>
          <a:xfrm>
            <a:off x="794143" y="5130021"/>
            <a:ext cx="1020340" cy="242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AE2BCEB-4CF1-4170-9000-BBE7B2829C91}"/>
              </a:ext>
            </a:extLst>
          </p:cNvPr>
          <p:cNvCxnSpPr/>
          <p:nvPr/>
        </p:nvCxnSpPr>
        <p:spPr>
          <a:xfrm>
            <a:off x="2004915" y="4648861"/>
            <a:ext cx="429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1DE0C3-5A83-4AEA-AEC0-5587ED9A178C}"/>
              </a:ext>
            </a:extLst>
          </p:cNvPr>
          <p:cNvCxnSpPr/>
          <p:nvPr/>
        </p:nvCxnSpPr>
        <p:spPr>
          <a:xfrm flipH="1">
            <a:off x="2005400" y="5046450"/>
            <a:ext cx="429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704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502A-5761-22D5-4093-08BB985E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398551" cy="681250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Spring cloud Load Balancer with Eureka, Rest Template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6371C2-E41E-5509-78F3-CBE85AD0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670" y="1566052"/>
            <a:ext cx="3740342" cy="2597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88F239-4794-ACFA-761F-8493296E7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887" y="4439622"/>
            <a:ext cx="4972306" cy="1968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CF4F1A-AFB5-CCFA-5A2C-5F6E74B1E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88" y="5070222"/>
            <a:ext cx="4750044" cy="175269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F33D72D-A857-9D8D-870F-FBCF4AC06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1576" y="1046376"/>
            <a:ext cx="5049756" cy="40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395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975BC-C81F-B417-7FCF-661E24E4F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FEC6-FF23-20D4-1F55-D3CC8FC5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/>
              <a:t>Spring cloud Load Balancer with Eureka and Web client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A80770-5A79-D704-6E2E-3FD45274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15" y="5466422"/>
            <a:ext cx="4750044" cy="1274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9F9EF1-3B8E-3B62-4ADA-CC878C28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594" y="1274794"/>
            <a:ext cx="4254719" cy="2019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A81E4-3D85-10A4-B8C6-236F047F9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923" y="3312216"/>
            <a:ext cx="3949903" cy="2381372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811325B-1127-1F6D-F168-F5FEAD6DE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8429" y="1391578"/>
            <a:ext cx="5313978" cy="40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50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EA1DB-2226-8BF1-C8F9-B9D628C1A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12C6-0670-C57C-D85D-2BA51B7A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Spring cloud Load Balancer with Eureka and Feign client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E3A459-8DA7-9843-D2D9-A7ADD5C02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9" y="1566052"/>
            <a:ext cx="5579343" cy="3401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D24E4-C664-5DF6-3BC5-2E702A8A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95" y="1457380"/>
            <a:ext cx="4877051" cy="2337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A8B20-98FA-EA91-F129-F89543E0B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09" y="4903279"/>
            <a:ext cx="5149575" cy="1945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8B82E8-63BC-82C3-9033-7578D3E17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090" y="3854315"/>
            <a:ext cx="4978656" cy="28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9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B854-2E20-EB0E-4AE0-C7A9B316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Monolithic 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B83823-944C-DB87-E8B4-F5CAB54098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80" y="1825625"/>
            <a:ext cx="94010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176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29DA-7CCF-4E96-8C3B-BB70096A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317"/>
            <a:ext cx="10515600" cy="877078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accent1">
                    <a:lumMod val="50000"/>
                  </a:schemeClr>
                </a:solidFill>
              </a:rPr>
              <a:t>Centralized Configuration By Config Server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C4D3D-8DC7-4895-B1BA-9F4A739A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6399"/>
            <a:ext cx="10515600" cy="384153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i="1" dirty="0"/>
              <a:t>Storing All Configurations in a GIT Repository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6BFF8-F160-41BC-AF74-95640BD75C92}"/>
              </a:ext>
            </a:extLst>
          </p:cNvPr>
          <p:cNvSpPr/>
          <p:nvPr/>
        </p:nvSpPr>
        <p:spPr>
          <a:xfrm>
            <a:off x="7564667" y="2701791"/>
            <a:ext cx="2118049" cy="67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E00C85-D3AA-4C2A-BACB-956E4EA3EC6B}"/>
              </a:ext>
            </a:extLst>
          </p:cNvPr>
          <p:cNvSpPr/>
          <p:nvPr/>
        </p:nvSpPr>
        <p:spPr>
          <a:xfrm>
            <a:off x="7564667" y="3590614"/>
            <a:ext cx="2118049" cy="67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35EE24-C27C-4BBE-B340-17F4D2474550}"/>
              </a:ext>
            </a:extLst>
          </p:cNvPr>
          <p:cNvSpPr/>
          <p:nvPr/>
        </p:nvSpPr>
        <p:spPr>
          <a:xfrm>
            <a:off x="7564666" y="4479437"/>
            <a:ext cx="2118049" cy="700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054F46-BE53-45B8-A02B-856D7C5B33A4}"/>
              </a:ext>
            </a:extLst>
          </p:cNvPr>
          <p:cNvSpPr/>
          <p:nvPr/>
        </p:nvSpPr>
        <p:spPr>
          <a:xfrm>
            <a:off x="3638146" y="3425513"/>
            <a:ext cx="2003898" cy="1033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Spring Cloud Config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D28244-9B49-4B64-B4B4-A1653663E468}"/>
              </a:ext>
            </a:extLst>
          </p:cNvPr>
          <p:cNvCxnSpPr>
            <a:cxnSpLocks/>
          </p:cNvCxnSpPr>
          <p:nvPr/>
        </p:nvCxnSpPr>
        <p:spPr>
          <a:xfrm flipH="1">
            <a:off x="5933872" y="3151762"/>
            <a:ext cx="1254868" cy="359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40F8DA-B93D-4CAB-8226-1DAE70D7205D}"/>
              </a:ext>
            </a:extLst>
          </p:cNvPr>
          <p:cNvCxnSpPr>
            <a:cxnSpLocks/>
          </p:cNvCxnSpPr>
          <p:nvPr/>
        </p:nvCxnSpPr>
        <p:spPr>
          <a:xfrm flipH="1">
            <a:off x="5933872" y="3926516"/>
            <a:ext cx="1254868" cy="13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799893-AE15-448B-B3DC-7203014B826D}"/>
              </a:ext>
            </a:extLst>
          </p:cNvPr>
          <p:cNvCxnSpPr>
            <a:cxnSpLocks/>
          </p:cNvCxnSpPr>
          <p:nvPr/>
        </p:nvCxnSpPr>
        <p:spPr>
          <a:xfrm flipH="1" flipV="1">
            <a:off x="5893582" y="4377448"/>
            <a:ext cx="1295158" cy="44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9B50FA-D5D9-483E-B262-BBDFE43CAA9B}"/>
              </a:ext>
            </a:extLst>
          </p:cNvPr>
          <p:cNvCxnSpPr/>
          <p:nvPr/>
        </p:nvCxnSpPr>
        <p:spPr>
          <a:xfrm flipH="1">
            <a:off x="3025302" y="3939702"/>
            <a:ext cx="525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24AFFFD3-68A4-483F-A839-EF7FBE844D23}"/>
              </a:ext>
            </a:extLst>
          </p:cNvPr>
          <p:cNvSpPr/>
          <p:nvPr/>
        </p:nvSpPr>
        <p:spPr>
          <a:xfrm>
            <a:off x="1780162" y="3580517"/>
            <a:ext cx="894944" cy="7969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GIT Repo</a:t>
            </a:r>
          </a:p>
        </p:txBody>
      </p:sp>
    </p:spTree>
    <p:extLst>
      <p:ext uri="{BB962C8B-B14F-4D97-AF65-F5344CB8AC3E}">
        <p14:creationId xmlns:p14="http://schemas.microsoft.com/office/powerpoint/2010/main" val="3642774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F4B4D-8869-B560-F62D-2F063FF3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163848"/>
            <a:ext cx="9829800" cy="476416"/>
          </a:xfrm>
        </p:spPr>
        <p:txBody>
          <a:bodyPr anchor="b">
            <a:normAutofit/>
          </a:bodyPr>
          <a:lstStyle/>
          <a:p>
            <a:pPr algn="ctr"/>
            <a:r>
              <a:rPr lang="en-IN" sz="2800" dirty="0">
                <a:solidFill>
                  <a:schemeClr val="tx2"/>
                </a:solidFill>
              </a:rPr>
              <a:t>Spring cloud Config Server and Advantages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diagram of a cloud computing server&#10;&#10;AI-generated content may be incorrect.">
            <a:extLst>
              <a:ext uri="{FF2B5EF4-FFF2-40B4-BE49-F238E27FC236}">
                <a16:creationId xmlns:a16="http://schemas.microsoft.com/office/drawing/2014/main" id="{4E1CD77F-65C9-340F-FEC8-0C9D80A7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99" y="1820333"/>
            <a:ext cx="5445177" cy="367549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D4C57F-5DBC-03EC-FFBB-86E07D23A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792" y="2016042"/>
            <a:ext cx="5370872" cy="3675494"/>
          </a:xfrm>
        </p:spPr>
        <p:txBody>
          <a:bodyPr anchor="ctr">
            <a:normAutofit/>
          </a:bodyPr>
          <a:lstStyle/>
          <a:p>
            <a:r>
              <a:rPr lang="en-IN" sz="1000" dirty="0">
                <a:solidFill>
                  <a:schemeClr val="tx2"/>
                </a:solidFill>
              </a:rPr>
              <a:t>Fully decentralized configuration</a:t>
            </a:r>
          </a:p>
          <a:p>
            <a:r>
              <a:rPr lang="en-IN" sz="1000" dirty="0">
                <a:solidFill>
                  <a:schemeClr val="tx2"/>
                </a:solidFill>
              </a:rPr>
              <a:t>Version control system (VCS)</a:t>
            </a:r>
          </a:p>
          <a:p>
            <a:r>
              <a:rPr lang="en-IN" sz="1000" dirty="0">
                <a:solidFill>
                  <a:schemeClr val="tx2"/>
                </a:solidFill>
              </a:rPr>
              <a:t>Consistency for MS</a:t>
            </a:r>
          </a:p>
          <a:p>
            <a:r>
              <a:rPr lang="en-IN" sz="1000" dirty="0">
                <a:solidFill>
                  <a:schemeClr val="tx2"/>
                </a:solidFill>
              </a:rPr>
              <a:t>Simplified Deployment and Scaling</a:t>
            </a:r>
          </a:p>
          <a:p>
            <a:r>
              <a:rPr lang="en-IN" sz="1000" dirty="0">
                <a:solidFill>
                  <a:schemeClr val="tx2"/>
                </a:solidFill>
              </a:rPr>
              <a:t>Dynamic Updates</a:t>
            </a:r>
          </a:p>
          <a:p>
            <a:r>
              <a:rPr lang="en-IN" sz="1000" dirty="0">
                <a:solidFill>
                  <a:schemeClr val="tx2"/>
                </a:solidFill>
              </a:rPr>
              <a:t>Reduced Management Burden</a:t>
            </a:r>
          </a:p>
          <a:p>
            <a:r>
              <a:rPr lang="en-IN" sz="1000" dirty="0">
                <a:solidFill>
                  <a:schemeClr val="tx2"/>
                </a:solidFill>
              </a:rPr>
              <a:t>Environment-specific settings:</a:t>
            </a:r>
          </a:p>
          <a:p>
            <a:r>
              <a:rPr lang="en-IN" sz="1000" dirty="0">
                <a:solidFill>
                  <a:schemeClr val="tx2"/>
                </a:solidFill>
              </a:rPr>
              <a:t>Service discovery and registration</a:t>
            </a:r>
          </a:p>
          <a:p>
            <a:r>
              <a:rPr lang="en-IN" sz="1000" dirty="0">
                <a:solidFill>
                  <a:schemeClr val="tx2"/>
                </a:solidFill>
              </a:rPr>
              <a:t>Security settings /configurations related to security of </a:t>
            </a:r>
            <a:r>
              <a:rPr lang="en-IN" sz="1000" dirty="0" err="1">
                <a:solidFill>
                  <a:schemeClr val="tx2"/>
                </a:solidFill>
              </a:rPr>
              <a:t>ms</a:t>
            </a:r>
            <a:r>
              <a:rPr lang="en-IN" sz="1000" dirty="0">
                <a:solidFill>
                  <a:schemeClr val="tx2"/>
                </a:solidFill>
              </a:rPr>
              <a:t>.</a:t>
            </a:r>
          </a:p>
          <a:p>
            <a:r>
              <a:rPr lang="en-IN" sz="1000" dirty="0">
                <a:solidFill>
                  <a:schemeClr val="tx2"/>
                </a:solidFill>
              </a:rPr>
              <a:t>Logging and monitoring settings</a:t>
            </a:r>
          </a:p>
          <a:p>
            <a:r>
              <a:rPr lang="en-IN" sz="1000" dirty="0">
                <a:solidFill>
                  <a:schemeClr val="tx2"/>
                </a:solidFill>
              </a:rPr>
              <a:t>Infrastructure settings like </a:t>
            </a:r>
            <a:r>
              <a:rPr lang="en-IN" sz="1000" dirty="0" err="1">
                <a:solidFill>
                  <a:schemeClr val="tx2"/>
                </a:solidFill>
              </a:rPr>
              <a:t>kafka</a:t>
            </a:r>
            <a:r>
              <a:rPr lang="en-IN" sz="1000" dirty="0">
                <a:solidFill>
                  <a:schemeClr val="tx2"/>
                </a:solidFill>
              </a:rPr>
              <a:t>, cache, data stores</a:t>
            </a:r>
          </a:p>
          <a:p>
            <a:r>
              <a:rPr lang="en-US" sz="1000" dirty="0">
                <a:solidFill>
                  <a:schemeClr val="tx2"/>
                </a:solidFill>
              </a:rPr>
              <a:t>Circuit breakers and retry policies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4889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4ADE-D0A7-162A-16D8-210DA607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Spring Cloud Config Server</a:t>
            </a:r>
            <a:r>
              <a:rPr lang="en-IN" b="1" u="sng" dirty="0"/>
              <a:t> and client </a:t>
            </a:r>
            <a:br>
              <a:rPr lang="en-IN" b="1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19CA0-69FC-7B64-5ADD-3674C87A6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86029"/>
            <a:ext cx="4178515" cy="120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5D8B1-5CD0-8117-F964-C76E26D6C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528" y="1714412"/>
            <a:ext cx="5143764" cy="1714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0E770B-DBA6-1D79-9B94-D588CD893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25" y="3328807"/>
            <a:ext cx="7055213" cy="1073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BDD37-1A64-BA85-E12F-8A3E0D815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038" y="3678810"/>
            <a:ext cx="3892955" cy="3179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A098E4-15B1-541A-FA25-9CD2A3359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25" y="4469836"/>
            <a:ext cx="6953607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633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09DF-4F8F-40B3-BDAA-F051A009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Fault Tolerant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F8A280-E2B2-A1E3-39A6-1339E95E9E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87" y="1982768"/>
            <a:ext cx="5631534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ADDCA1-A230-3B5A-8B1D-8812FC4F4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75" y="1825490"/>
            <a:ext cx="5454930" cy="44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65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29DA-7CCF-4E96-8C3B-BB70096A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317"/>
            <a:ext cx="10515600" cy="877078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accent1">
                    <a:lumMod val="50000"/>
                  </a:schemeClr>
                </a:solidFill>
              </a:rPr>
              <a:t>Fault Tolerance With Hystrix/Resilience4j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C4D3D-8DC7-4895-B1BA-9F4A739A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6399"/>
            <a:ext cx="10515600" cy="38415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			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400" dirty="0"/>
              <a:t>             </a:t>
            </a:r>
            <a:r>
              <a:rPr lang="en-IN" sz="2400" i="1" dirty="0"/>
              <a:t>Faulty Ms-B returns a default output to make the other services safe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619AAE-B55B-48B2-BA68-AB7DE19DC751}"/>
              </a:ext>
            </a:extLst>
          </p:cNvPr>
          <p:cNvSpPr/>
          <p:nvPr/>
        </p:nvSpPr>
        <p:spPr>
          <a:xfrm>
            <a:off x="3390661" y="3969505"/>
            <a:ext cx="1875453" cy="793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76BFF8-F160-41BC-AF74-95640BD75C92}"/>
              </a:ext>
            </a:extLst>
          </p:cNvPr>
          <p:cNvSpPr/>
          <p:nvPr/>
        </p:nvSpPr>
        <p:spPr>
          <a:xfrm>
            <a:off x="5343525" y="2277118"/>
            <a:ext cx="2093802" cy="67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Ms-B</a:t>
            </a:r>
          </a:p>
          <a:p>
            <a:pPr algn="ctr"/>
            <a:r>
              <a:rPr lang="en-IN" dirty="0"/>
              <a:t>(Faulty Service)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E00C85-D3AA-4C2A-BACB-956E4EA3EC6B}"/>
              </a:ext>
            </a:extLst>
          </p:cNvPr>
          <p:cNvSpPr/>
          <p:nvPr/>
        </p:nvSpPr>
        <p:spPr>
          <a:xfrm>
            <a:off x="8204173" y="3709824"/>
            <a:ext cx="2118049" cy="6718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Ms-C</a:t>
            </a:r>
          </a:p>
        </p:txBody>
      </p:sp>
      <p:pic>
        <p:nvPicPr>
          <p:cNvPr id="45" name="Graphic 44" descr="User">
            <a:extLst>
              <a:ext uri="{FF2B5EF4-FFF2-40B4-BE49-F238E27FC236}">
                <a16:creationId xmlns:a16="http://schemas.microsoft.com/office/drawing/2014/main" id="{072AFEBE-A4F4-46CE-B0C0-567B7EA30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1770" y="3709824"/>
            <a:ext cx="914400" cy="9144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2F5379D-5B3E-4DB2-AC24-2BB37C4535F0}"/>
              </a:ext>
            </a:extLst>
          </p:cNvPr>
          <p:cNvSpPr/>
          <p:nvPr/>
        </p:nvSpPr>
        <p:spPr>
          <a:xfrm>
            <a:off x="1088800" y="4577171"/>
            <a:ext cx="1020340" cy="320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9C5060-6807-4E5F-A31F-711DCCDEF68A}"/>
              </a:ext>
            </a:extLst>
          </p:cNvPr>
          <p:cNvCxnSpPr>
            <a:cxnSpLocks/>
          </p:cNvCxnSpPr>
          <p:nvPr/>
        </p:nvCxnSpPr>
        <p:spPr>
          <a:xfrm flipH="1" flipV="1">
            <a:off x="6829425" y="3028369"/>
            <a:ext cx="1215804" cy="786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269B10-FB88-43E1-8C84-10E9F702A205}"/>
              </a:ext>
            </a:extLst>
          </p:cNvPr>
          <p:cNvCxnSpPr>
            <a:cxnSpLocks/>
          </p:cNvCxnSpPr>
          <p:nvPr/>
        </p:nvCxnSpPr>
        <p:spPr>
          <a:xfrm flipH="1">
            <a:off x="4629253" y="3057097"/>
            <a:ext cx="1168594" cy="76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D3C704-103F-44C9-A6ED-986E9A30D51E}"/>
              </a:ext>
            </a:extLst>
          </p:cNvPr>
          <p:cNvCxnSpPr/>
          <p:nvPr/>
        </p:nvCxnSpPr>
        <p:spPr>
          <a:xfrm flipH="1">
            <a:off x="2419350" y="4366056"/>
            <a:ext cx="781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9825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ED16-46D8-5011-BAED-CFE678A1C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994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2800" dirty="0"/>
              <a:t>   </a:t>
            </a:r>
            <a:r>
              <a:rPr lang="en-IN" sz="2700" b="1" dirty="0">
                <a:solidFill>
                  <a:schemeClr val="accent1">
                    <a:lumMod val="50000"/>
                  </a:schemeClr>
                </a:solidFill>
              </a:rPr>
              <a:t>Implementing Folt tolerance in java 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0AEA2-4DB9-801F-CC12-857808545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71951"/>
            <a:ext cx="5353325" cy="175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22E64-05BA-4C06-D9F1-C906CC312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081" y="916517"/>
            <a:ext cx="4134062" cy="2006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5B931-0747-399C-A5A0-70F9D2C7F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77" y="2793400"/>
            <a:ext cx="5353326" cy="2142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313C90-5BEB-CC1A-0F5E-5B9774498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475" y="3016089"/>
            <a:ext cx="3883274" cy="21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704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729DA-7CCF-4E96-8C3B-BB70096A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Microservices Architecture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C4D3D-8DC7-4895-B1BA-9F4A739A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endParaRPr lang="en-US" sz="2000" i="1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999AAEA-6107-49CE-8ECC-96C735DD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80190"/>
            <a:ext cx="6553545" cy="450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88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7" name="Isosceles Triangle 51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Microservices in Java">
            <a:extLst>
              <a:ext uri="{FF2B5EF4-FFF2-40B4-BE49-F238E27FC236}">
                <a16:creationId xmlns:a16="http://schemas.microsoft.com/office/drawing/2014/main" id="{1082CF95-24D5-A29A-2A88-2B8D760F4E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9629" y="643467"/>
            <a:ext cx="8192742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9" name="Isosceles Triangle 51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048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79B6-48FB-1654-C941-928BE038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Micro service architecture</a:t>
            </a: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38DF8B2-B631-16C8-BFDC-66C86818EC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0" y="1298448"/>
            <a:ext cx="7735824" cy="50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6122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7FFF-C478-E84C-9E3E-50235F55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0663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accent1">
                    <a:lumMod val="50000"/>
                  </a:schemeClr>
                </a:solidFill>
              </a:rPr>
              <a:t>Demo</a:t>
            </a:r>
          </a:p>
        </p:txBody>
      </p:sp>
      <p:pic>
        <p:nvPicPr>
          <p:cNvPr id="5" name="Content Placeholder 4" descr="A computer screen shot of a computer">
            <a:extLst>
              <a:ext uri="{FF2B5EF4-FFF2-40B4-BE49-F238E27FC236}">
                <a16:creationId xmlns:a16="http://schemas.microsoft.com/office/drawing/2014/main" id="{54B71C3F-7F49-F5A2-5AE1-69CFA35E3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23" y="796336"/>
            <a:ext cx="10163153" cy="5463062"/>
          </a:xfrm>
        </p:spPr>
      </p:pic>
    </p:spTree>
    <p:extLst>
      <p:ext uri="{BB962C8B-B14F-4D97-AF65-F5344CB8AC3E}">
        <p14:creationId xmlns:p14="http://schemas.microsoft.com/office/powerpoint/2010/main" val="208501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00726-04A5-716C-55B7-4BB94159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B8042-B970-FAE1-B408-5C267259E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Monolithic Architecture</a:t>
            </a:r>
          </a:p>
        </p:txBody>
      </p:sp>
      <p:pic>
        <p:nvPicPr>
          <p:cNvPr id="4100" name="Picture 4" descr="A diagram of a basket and basket&#10;&#10;AI-generated content may be incorrect.">
            <a:extLst>
              <a:ext uri="{FF2B5EF4-FFF2-40B4-BE49-F238E27FC236}">
                <a16:creationId xmlns:a16="http://schemas.microsoft.com/office/drawing/2014/main" id="{C57F0D06-276A-F2FF-AD72-844A13F7A2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00" y="2488338"/>
            <a:ext cx="10744200" cy="367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469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545AD-C8D3-4A57-ACCF-52A36F0D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531"/>
            <a:ext cx="10515600" cy="5710432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                        </a:t>
            </a:r>
            <a:r>
              <a:rPr lang="en-IN" sz="6000" dirty="0">
                <a:solidFill>
                  <a:schemeClr val="accent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Thank You</a:t>
            </a:r>
          </a:p>
        </p:txBody>
      </p:sp>
      <p:pic>
        <p:nvPicPr>
          <p:cNvPr id="6" name="Graphic 5" descr="Angel face with no fill">
            <a:extLst>
              <a:ext uri="{FF2B5EF4-FFF2-40B4-BE49-F238E27FC236}">
                <a16:creationId xmlns:a16="http://schemas.microsoft.com/office/drawing/2014/main" id="{2DCF525C-5247-4831-87EF-AD2C73E2D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0350" y="2407347"/>
            <a:ext cx="8858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1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4F01B-263E-4158-AE54-FEC00808AE18}"/>
              </a:ext>
            </a:extLst>
          </p:cNvPr>
          <p:cNvSpPr/>
          <p:nvPr/>
        </p:nvSpPr>
        <p:spPr>
          <a:xfrm>
            <a:off x="3688079" y="744422"/>
            <a:ext cx="6300155" cy="5852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7D2EE-573C-4F11-9835-B74D044E6D64}"/>
              </a:ext>
            </a:extLst>
          </p:cNvPr>
          <p:cNvSpPr/>
          <p:nvPr/>
        </p:nvSpPr>
        <p:spPr>
          <a:xfrm>
            <a:off x="5825493" y="1033982"/>
            <a:ext cx="2544125" cy="52730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F0F40-107E-4B62-8D25-79C2025FB457}"/>
              </a:ext>
            </a:extLst>
          </p:cNvPr>
          <p:cNvSpPr/>
          <p:nvPr/>
        </p:nvSpPr>
        <p:spPr>
          <a:xfrm>
            <a:off x="6080760" y="5283687"/>
            <a:ext cx="2085975" cy="68818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591E4E-B2AE-4C23-A0F7-C882365D5A5A}"/>
              </a:ext>
            </a:extLst>
          </p:cNvPr>
          <p:cNvSpPr/>
          <p:nvPr/>
        </p:nvSpPr>
        <p:spPr>
          <a:xfrm>
            <a:off x="6080761" y="4383427"/>
            <a:ext cx="2085975" cy="69769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Login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84F03-16F7-4B5D-B7F9-85818FA62E28}"/>
              </a:ext>
            </a:extLst>
          </p:cNvPr>
          <p:cNvSpPr/>
          <p:nvPr/>
        </p:nvSpPr>
        <p:spPr>
          <a:xfrm>
            <a:off x="6080761" y="336543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Payment Management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17321F43-DFD4-4EE9-B44D-F265E4984F2D}"/>
              </a:ext>
            </a:extLst>
          </p:cNvPr>
          <p:cNvSpPr/>
          <p:nvPr/>
        </p:nvSpPr>
        <p:spPr>
          <a:xfrm>
            <a:off x="10338760" y="1427157"/>
            <a:ext cx="1777681" cy="424916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Database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725EF0-81E8-4D07-B4CA-4B607A0A20FE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B89786F2-9BA4-42FB-A828-5C912F49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8151" y="6554847"/>
            <a:ext cx="4114800" cy="365125"/>
          </a:xfrm>
        </p:spPr>
        <p:txBody>
          <a:bodyPr/>
          <a:lstStyle/>
          <a:p>
            <a:r>
              <a:rPr lang="en-IN" dirty="0"/>
              <a:t>Sandhata Technologies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3E67B-DE61-4BEA-B267-7375FE5B62F0}"/>
              </a:ext>
            </a:extLst>
          </p:cNvPr>
          <p:cNvSpPr/>
          <p:nvPr/>
        </p:nvSpPr>
        <p:spPr>
          <a:xfrm>
            <a:off x="6080761" y="234744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Account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4EE0D-2029-4AFE-A55D-17EB138B459A}"/>
              </a:ext>
            </a:extLst>
          </p:cNvPr>
          <p:cNvSpPr/>
          <p:nvPr/>
        </p:nvSpPr>
        <p:spPr>
          <a:xfrm>
            <a:off x="6096000" y="1265122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959B9-C145-487A-BB8B-E54661C4F528}"/>
              </a:ext>
            </a:extLst>
          </p:cNvPr>
          <p:cNvSpPr/>
          <p:nvPr/>
        </p:nvSpPr>
        <p:spPr>
          <a:xfrm>
            <a:off x="8910637" y="1109323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D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O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L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Y</a:t>
            </a:r>
          </a:p>
          <a:p>
            <a:pPr algn="ctr"/>
            <a:r>
              <a:rPr lang="en-IN" sz="3200" dirty="0"/>
              <a:t>E</a:t>
            </a:r>
          </a:p>
          <a:p>
            <a:pPr algn="ctr"/>
            <a:r>
              <a:rPr lang="en-IN" sz="32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72E14-2F88-4EDC-A5A3-D05F66678C81}"/>
              </a:ext>
            </a:extLst>
          </p:cNvPr>
          <p:cNvSpPr/>
          <p:nvPr/>
        </p:nvSpPr>
        <p:spPr>
          <a:xfrm>
            <a:off x="4228151" y="1033982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N</a:t>
            </a:r>
          </a:p>
          <a:p>
            <a:pPr algn="ctr"/>
            <a:r>
              <a:rPr lang="en-IN" sz="2000" dirty="0"/>
              <a:t>T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A</a:t>
            </a:r>
          </a:p>
          <a:p>
            <a:pPr algn="ctr"/>
            <a:r>
              <a:rPr lang="en-IN" sz="2000" dirty="0"/>
              <a:t>Y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</p:txBody>
      </p:sp>
      <p:pic>
        <p:nvPicPr>
          <p:cNvPr id="2052" name="Picture 4" descr="Top Browsers List In China for November 2019">
            <a:extLst>
              <a:ext uri="{FF2B5EF4-FFF2-40B4-BE49-F238E27FC236}">
                <a16:creationId xmlns:a16="http://schemas.microsoft.com/office/drawing/2014/main" id="{653FF521-8BF0-4234-9942-3D353853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9" y="3657747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B399D6D-46B5-4294-BC2C-A584AD0D7A08}"/>
              </a:ext>
            </a:extLst>
          </p:cNvPr>
          <p:cNvSpPr/>
          <p:nvPr/>
        </p:nvSpPr>
        <p:spPr>
          <a:xfrm>
            <a:off x="5081591" y="3078480"/>
            <a:ext cx="743902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5B0CC67-5D86-4BE4-8C0E-3E73963F7222}"/>
              </a:ext>
            </a:extLst>
          </p:cNvPr>
          <p:cNvSpPr/>
          <p:nvPr/>
        </p:nvSpPr>
        <p:spPr>
          <a:xfrm>
            <a:off x="8369617" y="3078480"/>
            <a:ext cx="541019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DEA9346-8A5E-4729-9D10-6047AE97A057}"/>
              </a:ext>
            </a:extLst>
          </p:cNvPr>
          <p:cNvSpPr/>
          <p:nvPr/>
        </p:nvSpPr>
        <p:spPr>
          <a:xfrm>
            <a:off x="9764077" y="3165347"/>
            <a:ext cx="563094" cy="263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1455F26-D99E-406D-82A2-5BFD44DBA120}"/>
              </a:ext>
            </a:extLst>
          </p:cNvPr>
          <p:cNvSpPr/>
          <p:nvPr/>
        </p:nvSpPr>
        <p:spPr>
          <a:xfrm>
            <a:off x="2338673" y="4266830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440195-C72F-4BF0-8986-77EF881E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397" y="1160217"/>
            <a:ext cx="540860" cy="5304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30AC40-4D1B-4013-82E6-46E23A092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21" y="2258224"/>
            <a:ext cx="540860" cy="530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6E0F63-8676-46C1-845C-D14CAC0E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21" y="3304787"/>
            <a:ext cx="540860" cy="5304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94DFDAC-F989-4912-AAA2-2E6EB0EC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046" y="4270134"/>
            <a:ext cx="540860" cy="5304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8786F-E869-4AAE-BE07-E3ED8A00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40" y="5240540"/>
            <a:ext cx="540860" cy="530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C1C8D8-5AEB-4D86-B9A9-264A6E99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1" y="4118177"/>
            <a:ext cx="540860" cy="530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3C4D48-B285-4690-A6F5-3C2C20476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927" y="3016023"/>
            <a:ext cx="540860" cy="5304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9F635D-B91C-4B71-A8A2-1D85291A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038" y="1142335"/>
            <a:ext cx="540860" cy="530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99F5C4-A291-4F7A-B909-A1717B27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224" y="5941370"/>
            <a:ext cx="540860" cy="530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70CB07-13FF-4B4B-ABA3-518455A0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95" y="844074"/>
            <a:ext cx="540860" cy="530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37670D-6E9F-4C2B-B23B-2C078367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998" y="5843447"/>
            <a:ext cx="540860" cy="530498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6773C946-79ED-49C1-9358-5E442560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400" y="4313173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76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6669</TotalTime>
  <Words>2149</Words>
  <Application>Microsoft Office PowerPoint</Application>
  <PresentationFormat>Widescreen</PresentationFormat>
  <Paragraphs>584</Paragraphs>
  <Slides>80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Aldhabi</vt:lpstr>
      <vt:lpstr>Aparajita</vt:lpstr>
      <vt:lpstr>Arial</vt:lpstr>
      <vt:lpstr>Calibri</vt:lpstr>
      <vt:lpstr>Calibri Light</vt:lpstr>
      <vt:lpstr>Segoe UI</vt:lpstr>
      <vt:lpstr>Wingdings</vt:lpstr>
      <vt:lpstr>Office Theme</vt:lpstr>
      <vt:lpstr>TOPICS OF DISCUSSION</vt:lpstr>
      <vt:lpstr>TYPES OF JAVA APPLICATIONS</vt:lpstr>
      <vt:lpstr>Sample Servlet Code for monolithic application</vt:lpstr>
      <vt:lpstr>Sample Servlet Code for monolithic application</vt:lpstr>
      <vt:lpstr>MVC Design Pattern</vt:lpstr>
      <vt:lpstr>MVC Design Pattern</vt:lpstr>
      <vt:lpstr>Monolithic Architecture</vt:lpstr>
      <vt:lpstr>Monolithic Architecture</vt:lpstr>
      <vt:lpstr>PowerPoint Presentation</vt:lpstr>
      <vt:lpstr>Advantage of Monolithic Architecture</vt:lpstr>
      <vt:lpstr>Drawbacks of Monolithic Architecture</vt:lpstr>
      <vt:lpstr>Why Microservice Architecture?</vt:lpstr>
      <vt:lpstr>PowerPoint Presentation</vt:lpstr>
      <vt:lpstr>What are Microservices?</vt:lpstr>
      <vt:lpstr>PowerPoint Presentation</vt:lpstr>
      <vt:lpstr>PowerPoint Presentation</vt:lpstr>
      <vt:lpstr>PowerPoint Presentation</vt:lpstr>
      <vt:lpstr>PowerPoint Presentation</vt:lpstr>
      <vt:lpstr>Challenges in Microservices Implementation and Solutions</vt:lpstr>
      <vt:lpstr>TOPICS OF DISCUSSION</vt:lpstr>
      <vt:lpstr>PowerPoint Presentation</vt:lpstr>
      <vt:lpstr>Communicating Between Microservices </vt:lpstr>
      <vt:lpstr>Synchronous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Gateway In Spring cloud</vt:lpstr>
      <vt:lpstr>Implementing API Gateway in spring cloud</vt:lpstr>
      <vt:lpstr>Implementing API Gateway in spring cloud</vt:lpstr>
      <vt:lpstr>Advantages and Technologies we use in API Gateway</vt:lpstr>
      <vt:lpstr>Strangler Pattern </vt:lpstr>
      <vt:lpstr>PowerPoint Presentation</vt:lpstr>
      <vt:lpstr>PowerPoint Presentation</vt:lpstr>
      <vt:lpstr>Process and Technologies we use in strangler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CQRS</vt:lpstr>
      <vt:lpstr>PowerPoint Presentation</vt:lpstr>
      <vt:lpstr>CQRS advantages &amp; used Technologies </vt:lpstr>
      <vt:lpstr>PowerPoint Presentation</vt:lpstr>
      <vt:lpstr>TOPICS OF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Choreography </vt:lpstr>
      <vt:lpstr>Advantages of Choreography &amp; technology used</vt:lpstr>
      <vt:lpstr>PowerPoint Presentation</vt:lpstr>
      <vt:lpstr>PowerPoint Presentation</vt:lpstr>
      <vt:lpstr>PowerPoint Presentation</vt:lpstr>
      <vt:lpstr>What is Service Discovery?</vt:lpstr>
      <vt:lpstr>Eureka Server </vt:lpstr>
      <vt:lpstr>Eureka Client (Microservice) Applications</vt:lpstr>
      <vt:lpstr>Multiple microservices registering Eureka Server </vt:lpstr>
      <vt:lpstr>        Spring Eureka Server</vt:lpstr>
      <vt:lpstr>Load Balancing</vt:lpstr>
      <vt:lpstr>Calling Another Microservice and Load Balancing</vt:lpstr>
      <vt:lpstr>Spring cloud Load Balancer with Eureka, Rest Template client</vt:lpstr>
      <vt:lpstr>Spring cloud Load Balancer with Eureka and Web client</vt:lpstr>
      <vt:lpstr>Spring cloud Load Balancer with Eureka and Feign client</vt:lpstr>
      <vt:lpstr>Centralized Configuration By Config Server</vt:lpstr>
      <vt:lpstr>Spring cloud Config Server and Advantages</vt:lpstr>
      <vt:lpstr>Spring Cloud Config Server and client  </vt:lpstr>
      <vt:lpstr>Fault Tolerant </vt:lpstr>
      <vt:lpstr>Fault Tolerance With Hystrix/Resilience4j</vt:lpstr>
      <vt:lpstr>   Implementing Folt tolerance in java MS</vt:lpstr>
      <vt:lpstr>Sample Microservices Architecture</vt:lpstr>
      <vt:lpstr>PowerPoint Presentation</vt:lpstr>
      <vt:lpstr>Micro service architecture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Microservices?</dc:title>
  <dc:creator>Souvik Ghosh</dc:creator>
  <cp:lastModifiedBy>Chalapathirao Davala</cp:lastModifiedBy>
  <cp:revision>196</cp:revision>
  <dcterms:created xsi:type="dcterms:W3CDTF">2019-07-20T17:34:13Z</dcterms:created>
  <dcterms:modified xsi:type="dcterms:W3CDTF">2025-08-12T15:09:33Z</dcterms:modified>
</cp:coreProperties>
</file>